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9"/>
  </p:notesMasterIdLst>
  <p:sldIdLst>
    <p:sldId id="257" r:id="rId2"/>
    <p:sldId id="301" r:id="rId3"/>
    <p:sldId id="324" r:id="rId4"/>
    <p:sldId id="327" r:id="rId5"/>
    <p:sldId id="306" r:id="rId6"/>
    <p:sldId id="328" r:id="rId7"/>
    <p:sldId id="329" r:id="rId8"/>
    <p:sldId id="302" r:id="rId9"/>
    <p:sldId id="303" r:id="rId10"/>
    <p:sldId id="304" r:id="rId11"/>
    <p:sldId id="305" r:id="rId12"/>
    <p:sldId id="307" r:id="rId13"/>
    <p:sldId id="308" r:id="rId14"/>
    <p:sldId id="309" r:id="rId15"/>
    <p:sldId id="310" r:id="rId16"/>
    <p:sldId id="311" r:id="rId17"/>
    <p:sldId id="312" r:id="rId18"/>
    <p:sldId id="313" r:id="rId19"/>
    <p:sldId id="330" r:id="rId20"/>
    <p:sldId id="331" r:id="rId21"/>
    <p:sldId id="332" r:id="rId22"/>
    <p:sldId id="326" r:id="rId23"/>
    <p:sldId id="333" r:id="rId24"/>
    <p:sldId id="334" r:id="rId25"/>
    <p:sldId id="314" r:id="rId26"/>
    <p:sldId id="325" r:id="rId27"/>
    <p:sldId id="316" r:id="rId28"/>
    <p:sldId id="317" r:id="rId29"/>
    <p:sldId id="336" r:id="rId30"/>
    <p:sldId id="318" r:id="rId31"/>
    <p:sldId id="319" r:id="rId32"/>
    <p:sldId id="320" r:id="rId33"/>
    <p:sldId id="321" r:id="rId34"/>
    <p:sldId id="335" r:id="rId35"/>
    <p:sldId id="322" r:id="rId36"/>
    <p:sldId id="323" r:id="rId37"/>
    <p:sldId id="283"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9E4E69F-E534-4A25-AAA4-3BA7F243B6D7}" v="57" dt="2024-01-14T18:51:50.15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7"/>
    <p:restoredTop sz="78190" autoAdjust="0"/>
  </p:normalViewPr>
  <p:slideViewPr>
    <p:cSldViewPr snapToGrid="0" showGuides="1">
      <p:cViewPr varScale="1">
        <p:scale>
          <a:sx n="90" d="100"/>
          <a:sy n="90" d="100"/>
        </p:scale>
        <p:origin x="1672" y="184"/>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45"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guyen, Huyen Thi Ngoc" userId="5a471ea2-aedb-405c-a4d9-0db161ac4979" providerId="ADAL" clId="{29E4E69F-E534-4A25-AAA4-3BA7F243B6D7}"/>
    <pc:docChg chg="undo custSel addSld delSld modSld sldOrd">
      <pc:chgData name="Nguyen, Huyen Thi Ngoc" userId="5a471ea2-aedb-405c-a4d9-0db161ac4979" providerId="ADAL" clId="{29E4E69F-E534-4A25-AAA4-3BA7F243B6D7}" dt="2024-01-16T16:53:25.571" v="1056" actId="114"/>
      <pc:docMkLst>
        <pc:docMk/>
      </pc:docMkLst>
      <pc:sldChg chg="addSp delSp modSp del mod">
        <pc:chgData name="Nguyen, Huyen Thi Ngoc" userId="5a471ea2-aedb-405c-a4d9-0db161ac4979" providerId="ADAL" clId="{29E4E69F-E534-4A25-AAA4-3BA7F243B6D7}" dt="2024-01-12T21:17:28.138" v="45" actId="47"/>
        <pc:sldMkLst>
          <pc:docMk/>
          <pc:sldMk cId="216501088" sldId="260"/>
        </pc:sldMkLst>
        <pc:spChg chg="mod">
          <ac:chgData name="Nguyen, Huyen Thi Ngoc" userId="5a471ea2-aedb-405c-a4d9-0db161ac4979" providerId="ADAL" clId="{29E4E69F-E534-4A25-AAA4-3BA7F243B6D7}" dt="2024-01-12T21:12:11.355" v="7" actId="114"/>
          <ac:spMkLst>
            <pc:docMk/>
            <pc:sldMk cId="216501088" sldId="260"/>
            <ac:spMk id="5" creationId="{5174B34F-4044-432D-90B3-08214BA6156C}"/>
          </ac:spMkLst>
        </pc:spChg>
        <pc:picChg chg="add del">
          <ac:chgData name="Nguyen, Huyen Thi Ngoc" userId="5a471ea2-aedb-405c-a4d9-0db161ac4979" providerId="ADAL" clId="{29E4E69F-E534-4A25-AAA4-3BA7F243B6D7}" dt="2024-01-12T21:16:39.862" v="11" actId="478"/>
          <ac:picMkLst>
            <pc:docMk/>
            <pc:sldMk cId="216501088" sldId="260"/>
            <ac:picMk id="2" creationId="{F9615242-DB52-4F1C-8D80-F3C89399BAA8}"/>
          </ac:picMkLst>
        </pc:picChg>
      </pc:sldChg>
      <pc:sldChg chg="modSp mod">
        <pc:chgData name="Nguyen, Huyen Thi Ngoc" userId="5a471ea2-aedb-405c-a4d9-0db161ac4979" providerId="ADAL" clId="{29E4E69F-E534-4A25-AAA4-3BA7F243B6D7}" dt="2024-01-16T16:53:05.335" v="1052" actId="113"/>
        <pc:sldMkLst>
          <pc:docMk/>
          <pc:sldMk cId="3246393087" sldId="302"/>
        </pc:sldMkLst>
        <pc:spChg chg="mod">
          <ac:chgData name="Nguyen, Huyen Thi Ngoc" userId="5a471ea2-aedb-405c-a4d9-0db161ac4979" providerId="ADAL" clId="{29E4E69F-E534-4A25-AAA4-3BA7F243B6D7}" dt="2024-01-16T16:53:05.335" v="1052" actId="113"/>
          <ac:spMkLst>
            <pc:docMk/>
            <pc:sldMk cId="3246393087" sldId="302"/>
            <ac:spMk id="2" creationId="{92B11176-C32A-49EE-AA41-86AA00C349B7}"/>
          </ac:spMkLst>
        </pc:spChg>
      </pc:sldChg>
      <pc:sldChg chg="modSp mod modNotesTx">
        <pc:chgData name="Nguyen, Huyen Thi Ngoc" userId="5a471ea2-aedb-405c-a4d9-0db161ac4979" providerId="ADAL" clId="{29E4E69F-E534-4A25-AAA4-3BA7F243B6D7}" dt="2024-01-12T22:11:56.697" v="306" actId="20577"/>
        <pc:sldMkLst>
          <pc:docMk/>
          <pc:sldMk cId="138356030" sldId="303"/>
        </pc:sldMkLst>
        <pc:spChg chg="mod">
          <ac:chgData name="Nguyen, Huyen Thi Ngoc" userId="5a471ea2-aedb-405c-a4d9-0db161ac4979" providerId="ADAL" clId="{29E4E69F-E534-4A25-AAA4-3BA7F243B6D7}" dt="2024-01-12T22:07:15.536" v="203" actId="114"/>
          <ac:spMkLst>
            <pc:docMk/>
            <pc:sldMk cId="138356030" sldId="303"/>
            <ac:spMk id="3" creationId="{1D370160-6CFE-417C-AA2A-96FB125146F6}"/>
          </ac:spMkLst>
        </pc:spChg>
      </pc:sldChg>
      <pc:sldChg chg="modSp mod modNotesTx">
        <pc:chgData name="Nguyen, Huyen Thi Ngoc" userId="5a471ea2-aedb-405c-a4d9-0db161ac4979" providerId="ADAL" clId="{29E4E69F-E534-4A25-AAA4-3BA7F243B6D7}" dt="2024-01-13T04:09:06.928" v="487" actId="207"/>
        <pc:sldMkLst>
          <pc:docMk/>
          <pc:sldMk cId="3602060052" sldId="304"/>
        </pc:sldMkLst>
        <pc:spChg chg="mod">
          <ac:chgData name="Nguyen, Huyen Thi Ngoc" userId="5a471ea2-aedb-405c-a4d9-0db161ac4979" providerId="ADAL" clId="{29E4E69F-E534-4A25-AAA4-3BA7F243B6D7}" dt="2024-01-13T04:09:06.928" v="487" actId="207"/>
          <ac:spMkLst>
            <pc:docMk/>
            <pc:sldMk cId="3602060052" sldId="304"/>
            <ac:spMk id="2" creationId="{F615947A-2342-4D1A-85DC-F1B6387F1242}"/>
          </ac:spMkLst>
        </pc:spChg>
      </pc:sldChg>
      <pc:sldChg chg="addSp modSp mod modNotesTx">
        <pc:chgData name="Nguyen, Huyen Thi Ngoc" userId="5a471ea2-aedb-405c-a4d9-0db161ac4979" providerId="ADAL" clId="{29E4E69F-E534-4A25-AAA4-3BA7F243B6D7}" dt="2024-01-12T22:25:20.865" v="381" actId="207"/>
        <pc:sldMkLst>
          <pc:docMk/>
          <pc:sldMk cId="3878662596" sldId="305"/>
        </pc:sldMkLst>
        <pc:spChg chg="mod">
          <ac:chgData name="Nguyen, Huyen Thi Ngoc" userId="5a471ea2-aedb-405c-a4d9-0db161ac4979" providerId="ADAL" clId="{29E4E69F-E534-4A25-AAA4-3BA7F243B6D7}" dt="2024-01-12T22:25:20.865" v="381" actId="207"/>
          <ac:spMkLst>
            <pc:docMk/>
            <pc:sldMk cId="3878662596" sldId="305"/>
            <ac:spMk id="2" creationId="{D7ECD549-8F6F-43D1-B377-A7316B00888E}"/>
          </ac:spMkLst>
        </pc:spChg>
        <pc:picChg chg="mod modCrop">
          <ac:chgData name="Nguyen, Huyen Thi Ngoc" userId="5a471ea2-aedb-405c-a4d9-0db161ac4979" providerId="ADAL" clId="{29E4E69F-E534-4A25-AAA4-3BA7F243B6D7}" dt="2024-01-12T22:17:53.127" v="323" actId="1076"/>
          <ac:picMkLst>
            <pc:docMk/>
            <pc:sldMk cId="3878662596" sldId="305"/>
            <ac:picMk id="3" creationId="{EE915E4E-3AB0-4BD3-9975-C4407BB4AC6B}"/>
          </ac:picMkLst>
        </pc:picChg>
        <pc:picChg chg="mod">
          <ac:chgData name="Nguyen, Huyen Thi Ngoc" userId="5a471ea2-aedb-405c-a4d9-0db161ac4979" providerId="ADAL" clId="{29E4E69F-E534-4A25-AAA4-3BA7F243B6D7}" dt="2024-01-12T22:24:31.235" v="376" actId="1076"/>
          <ac:picMkLst>
            <pc:docMk/>
            <pc:sldMk cId="3878662596" sldId="305"/>
            <ac:picMk id="4" creationId="{AF49C48F-EC86-43FF-B4BF-FB3953163ECE}"/>
          </ac:picMkLst>
        </pc:picChg>
        <pc:picChg chg="add mod modCrop">
          <ac:chgData name="Nguyen, Huyen Thi Ngoc" userId="5a471ea2-aedb-405c-a4d9-0db161ac4979" providerId="ADAL" clId="{29E4E69F-E534-4A25-AAA4-3BA7F243B6D7}" dt="2024-01-12T22:18:09.588" v="326" actId="1076"/>
          <ac:picMkLst>
            <pc:docMk/>
            <pc:sldMk cId="3878662596" sldId="305"/>
            <ac:picMk id="7" creationId="{8632886C-9C4E-3B1D-FB3F-29D480177A62}"/>
          </ac:picMkLst>
        </pc:picChg>
      </pc:sldChg>
      <pc:sldChg chg="modSp mod">
        <pc:chgData name="Nguyen, Huyen Thi Ngoc" userId="5a471ea2-aedb-405c-a4d9-0db161ac4979" providerId="ADAL" clId="{29E4E69F-E534-4A25-AAA4-3BA7F243B6D7}" dt="2024-01-13T04:09:42.167" v="491" actId="113"/>
        <pc:sldMkLst>
          <pc:docMk/>
          <pc:sldMk cId="2554001838" sldId="306"/>
        </pc:sldMkLst>
        <pc:spChg chg="mod">
          <ac:chgData name="Nguyen, Huyen Thi Ngoc" userId="5a471ea2-aedb-405c-a4d9-0db161ac4979" providerId="ADAL" clId="{29E4E69F-E534-4A25-AAA4-3BA7F243B6D7}" dt="2024-01-13T04:09:42.167" v="491" actId="113"/>
          <ac:spMkLst>
            <pc:docMk/>
            <pc:sldMk cId="2554001838" sldId="306"/>
            <ac:spMk id="3" creationId="{0A1E697C-BCC0-4B4A-9CB5-858225F54D1C}"/>
          </ac:spMkLst>
        </pc:spChg>
      </pc:sldChg>
      <pc:sldChg chg="modSp mod">
        <pc:chgData name="Nguyen, Huyen Thi Ngoc" userId="5a471ea2-aedb-405c-a4d9-0db161ac4979" providerId="ADAL" clId="{29E4E69F-E534-4A25-AAA4-3BA7F243B6D7}" dt="2024-01-12T22:27:49.390" v="389" actId="207"/>
        <pc:sldMkLst>
          <pc:docMk/>
          <pc:sldMk cId="938415488" sldId="307"/>
        </pc:sldMkLst>
        <pc:spChg chg="mod">
          <ac:chgData name="Nguyen, Huyen Thi Ngoc" userId="5a471ea2-aedb-405c-a4d9-0db161ac4979" providerId="ADAL" clId="{29E4E69F-E534-4A25-AAA4-3BA7F243B6D7}" dt="2024-01-12T22:27:49.390" v="389" actId="207"/>
          <ac:spMkLst>
            <pc:docMk/>
            <pc:sldMk cId="938415488" sldId="307"/>
            <ac:spMk id="3" creationId="{2D1E833D-5586-42CB-A817-C22DB0545E77}"/>
          </ac:spMkLst>
        </pc:spChg>
      </pc:sldChg>
      <pc:sldChg chg="modSp mod modNotesTx">
        <pc:chgData name="Nguyen, Huyen Thi Ngoc" userId="5a471ea2-aedb-405c-a4d9-0db161ac4979" providerId="ADAL" clId="{29E4E69F-E534-4A25-AAA4-3BA7F243B6D7}" dt="2024-01-12T22:29:55.904" v="410" actId="20577"/>
        <pc:sldMkLst>
          <pc:docMk/>
          <pc:sldMk cId="2175765005" sldId="308"/>
        </pc:sldMkLst>
        <pc:spChg chg="mod">
          <ac:chgData name="Nguyen, Huyen Thi Ngoc" userId="5a471ea2-aedb-405c-a4d9-0db161ac4979" providerId="ADAL" clId="{29E4E69F-E534-4A25-AAA4-3BA7F243B6D7}" dt="2024-01-12T22:29:33.167" v="390" actId="113"/>
          <ac:spMkLst>
            <pc:docMk/>
            <pc:sldMk cId="2175765005" sldId="308"/>
            <ac:spMk id="2" creationId="{214BDDAA-0DDB-4848-85EB-A46AED0887AE}"/>
          </ac:spMkLst>
        </pc:spChg>
      </pc:sldChg>
      <pc:sldChg chg="modSp mod modNotesTx">
        <pc:chgData name="Nguyen, Huyen Thi Ngoc" userId="5a471ea2-aedb-405c-a4d9-0db161ac4979" providerId="ADAL" clId="{29E4E69F-E534-4A25-AAA4-3BA7F243B6D7}" dt="2024-01-13T04:59:08.377" v="532" actId="1076"/>
        <pc:sldMkLst>
          <pc:docMk/>
          <pc:sldMk cId="4286805644" sldId="309"/>
        </pc:sldMkLst>
        <pc:spChg chg="mod">
          <ac:chgData name="Nguyen, Huyen Thi Ngoc" userId="5a471ea2-aedb-405c-a4d9-0db161ac4979" providerId="ADAL" clId="{29E4E69F-E534-4A25-AAA4-3BA7F243B6D7}" dt="2024-01-13T04:11:32.695" v="496" actId="20577"/>
          <ac:spMkLst>
            <pc:docMk/>
            <pc:sldMk cId="4286805644" sldId="309"/>
            <ac:spMk id="3" creationId="{33E67472-D0F6-4E3C-A7FB-03C4BE245C7D}"/>
          </ac:spMkLst>
        </pc:spChg>
        <pc:picChg chg="mod">
          <ac:chgData name="Nguyen, Huyen Thi Ngoc" userId="5a471ea2-aedb-405c-a4d9-0db161ac4979" providerId="ADAL" clId="{29E4E69F-E534-4A25-AAA4-3BA7F243B6D7}" dt="2024-01-13T04:59:08.377" v="532" actId="1076"/>
          <ac:picMkLst>
            <pc:docMk/>
            <pc:sldMk cId="4286805644" sldId="309"/>
            <ac:picMk id="2" creationId="{62A01880-42C1-4700-8B1F-C56A8C30160C}"/>
          </ac:picMkLst>
        </pc:picChg>
      </pc:sldChg>
      <pc:sldChg chg="modSp mod">
        <pc:chgData name="Nguyen, Huyen Thi Ngoc" userId="5a471ea2-aedb-405c-a4d9-0db161ac4979" providerId="ADAL" clId="{29E4E69F-E534-4A25-AAA4-3BA7F243B6D7}" dt="2024-01-13T05:00:32.319" v="536" actId="113"/>
        <pc:sldMkLst>
          <pc:docMk/>
          <pc:sldMk cId="4255821979" sldId="310"/>
        </pc:sldMkLst>
        <pc:spChg chg="mod">
          <ac:chgData name="Nguyen, Huyen Thi Ngoc" userId="5a471ea2-aedb-405c-a4d9-0db161ac4979" providerId="ADAL" clId="{29E4E69F-E534-4A25-AAA4-3BA7F243B6D7}" dt="2024-01-13T05:00:32.319" v="536" actId="113"/>
          <ac:spMkLst>
            <pc:docMk/>
            <pc:sldMk cId="4255821979" sldId="310"/>
            <ac:spMk id="2" creationId="{FEF514BD-C2F3-4523-AB42-74341D8F5ED6}"/>
          </ac:spMkLst>
        </pc:spChg>
      </pc:sldChg>
      <pc:sldChg chg="modSp mod">
        <pc:chgData name="Nguyen, Huyen Thi Ngoc" userId="5a471ea2-aedb-405c-a4d9-0db161ac4979" providerId="ADAL" clId="{29E4E69F-E534-4A25-AAA4-3BA7F243B6D7}" dt="2024-01-13T05:01:41.724" v="542" actId="113"/>
        <pc:sldMkLst>
          <pc:docMk/>
          <pc:sldMk cId="3036811337" sldId="311"/>
        </pc:sldMkLst>
        <pc:spChg chg="mod">
          <ac:chgData name="Nguyen, Huyen Thi Ngoc" userId="5a471ea2-aedb-405c-a4d9-0db161ac4979" providerId="ADAL" clId="{29E4E69F-E534-4A25-AAA4-3BA7F243B6D7}" dt="2024-01-13T05:01:41.724" v="542" actId="113"/>
          <ac:spMkLst>
            <pc:docMk/>
            <pc:sldMk cId="3036811337" sldId="311"/>
            <ac:spMk id="2" creationId="{63EE8210-ADB9-487B-ACF7-901F05A0A758}"/>
          </ac:spMkLst>
        </pc:spChg>
      </pc:sldChg>
      <pc:sldChg chg="modSp mod">
        <pc:chgData name="Nguyen, Huyen Thi Ngoc" userId="5a471ea2-aedb-405c-a4d9-0db161ac4979" providerId="ADAL" clId="{29E4E69F-E534-4A25-AAA4-3BA7F243B6D7}" dt="2024-01-13T05:08:40.284" v="549" actId="113"/>
        <pc:sldMkLst>
          <pc:docMk/>
          <pc:sldMk cId="2982568379" sldId="312"/>
        </pc:sldMkLst>
        <pc:spChg chg="mod">
          <ac:chgData name="Nguyen, Huyen Thi Ngoc" userId="5a471ea2-aedb-405c-a4d9-0db161ac4979" providerId="ADAL" clId="{29E4E69F-E534-4A25-AAA4-3BA7F243B6D7}" dt="2024-01-13T05:08:40.284" v="549" actId="113"/>
          <ac:spMkLst>
            <pc:docMk/>
            <pc:sldMk cId="2982568379" sldId="312"/>
            <ac:spMk id="2" creationId="{1643D3EC-0DC7-49C4-ADDD-651D9C16489E}"/>
          </ac:spMkLst>
        </pc:spChg>
      </pc:sldChg>
      <pc:sldChg chg="modNotesTx">
        <pc:chgData name="Nguyen, Huyen Thi Ngoc" userId="5a471ea2-aedb-405c-a4d9-0db161ac4979" providerId="ADAL" clId="{29E4E69F-E534-4A25-AAA4-3BA7F243B6D7}" dt="2024-01-14T16:55:28.555" v="550"/>
        <pc:sldMkLst>
          <pc:docMk/>
          <pc:sldMk cId="761321041" sldId="313"/>
        </pc:sldMkLst>
      </pc:sldChg>
      <pc:sldChg chg="modSp mod">
        <pc:chgData name="Nguyen, Huyen Thi Ngoc" userId="5a471ea2-aedb-405c-a4d9-0db161ac4979" providerId="ADAL" clId="{29E4E69F-E534-4A25-AAA4-3BA7F243B6D7}" dt="2024-01-14T17:03:14.927" v="558" actId="113"/>
        <pc:sldMkLst>
          <pc:docMk/>
          <pc:sldMk cId="3631022141" sldId="314"/>
        </pc:sldMkLst>
        <pc:spChg chg="mod">
          <ac:chgData name="Nguyen, Huyen Thi Ngoc" userId="5a471ea2-aedb-405c-a4d9-0db161ac4979" providerId="ADAL" clId="{29E4E69F-E534-4A25-AAA4-3BA7F243B6D7}" dt="2024-01-14T17:03:14.927" v="558" actId="113"/>
          <ac:spMkLst>
            <pc:docMk/>
            <pc:sldMk cId="3631022141" sldId="314"/>
            <ac:spMk id="2" creationId="{572E608A-7DDD-4A1B-B8C6-E7C1645C8208}"/>
          </ac:spMkLst>
        </pc:spChg>
      </pc:sldChg>
      <pc:sldChg chg="addSp delSp modSp del mod modNotesTx">
        <pc:chgData name="Nguyen, Huyen Thi Ngoc" userId="5a471ea2-aedb-405c-a4d9-0db161ac4979" providerId="ADAL" clId="{29E4E69F-E534-4A25-AAA4-3BA7F243B6D7}" dt="2024-01-14T18:52:07.690" v="904" actId="47"/>
        <pc:sldMkLst>
          <pc:docMk/>
          <pc:sldMk cId="3057836650" sldId="315"/>
        </pc:sldMkLst>
        <pc:spChg chg="mod">
          <ac:chgData name="Nguyen, Huyen Thi Ngoc" userId="5a471ea2-aedb-405c-a4d9-0db161ac4979" providerId="ADAL" clId="{29E4E69F-E534-4A25-AAA4-3BA7F243B6D7}" dt="2024-01-14T18:34:17.175" v="653" actId="113"/>
          <ac:spMkLst>
            <pc:docMk/>
            <pc:sldMk cId="3057836650" sldId="315"/>
            <ac:spMk id="5" creationId="{C4286A8D-D78C-4833-8CB5-66722CF46D36}"/>
          </ac:spMkLst>
        </pc:spChg>
        <pc:picChg chg="del mod">
          <ac:chgData name="Nguyen, Huyen Thi Ngoc" userId="5a471ea2-aedb-405c-a4d9-0db161ac4979" providerId="ADAL" clId="{29E4E69F-E534-4A25-AAA4-3BA7F243B6D7}" dt="2024-01-14T18:32:57.864" v="648" actId="478"/>
          <ac:picMkLst>
            <pc:docMk/>
            <pc:sldMk cId="3057836650" sldId="315"/>
            <ac:picMk id="4" creationId="{F63CE571-3ED6-4186-8F0F-7421EDEA20E9}"/>
          </ac:picMkLst>
        </pc:picChg>
        <pc:picChg chg="add del mod">
          <ac:chgData name="Nguyen, Huyen Thi Ngoc" userId="5a471ea2-aedb-405c-a4d9-0db161ac4979" providerId="ADAL" clId="{29E4E69F-E534-4A25-AAA4-3BA7F243B6D7}" dt="2024-01-14T18:47:49.411" v="758" actId="21"/>
          <ac:picMkLst>
            <pc:docMk/>
            <pc:sldMk cId="3057836650" sldId="315"/>
            <ac:picMk id="1026" creationId="{A2EE6FF4-E9E0-E4BE-BA05-A9FEA6DE90DC}"/>
          </ac:picMkLst>
        </pc:picChg>
      </pc:sldChg>
      <pc:sldChg chg="modSp mod">
        <pc:chgData name="Nguyen, Huyen Thi Ngoc" userId="5a471ea2-aedb-405c-a4d9-0db161ac4979" providerId="ADAL" clId="{29E4E69F-E534-4A25-AAA4-3BA7F243B6D7}" dt="2024-01-14T18:52:52.402" v="907" actId="113"/>
        <pc:sldMkLst>
          <pc:docMk/>
          <pc:sldMk cId="1721656433" sldId="316"/>
        </pc:sldMkLst>
        <pc:spChg chg="mod">
          <ac:chgData name="Nguyen, Huyen Thi Ngoc" userId="5a471ea2-aedb-405c-a4d9-0db161ac4979" providerId="ADAL" clId="{29E4E69F-E534-4A25-AAA4-3BA7F243B6D7}" dt="2024-01-14T18:52:52.402" v="907" actId="113"/>
          <ac:spMkLst>
            <pc:docMk/>
            <pc:sldMk cId="1721656433" sldId="316"/>
            <ac:spMk id="4" creationId="{CB8A168D-C484-4B58-BDD4-19BCDA679074}"/>
          </ac:spMkLst>
        </pc:spChg>
      </pc:sldChg>
      <pc:sldChg chg="modSp mod">
        <pc:chgData name="Nguyen, Huyen Thi Ngoc" userId="5a471ea2-aedb-405c-a4d9-0db161ac4979" providerId="ADAL" clId="{29E4E69F-E534-4A25-AAA4-3BA7F243B6D7}" dt="2024-01-14T19:14:41.203" v="1018" actId="114"/>
        <pc:sldMkLst>
          <pc:docMk/>
          <pc:sldMk cId="3612056326" sldId="317"/>
        </pc:sldMkLst>
        <pc:spChg chg="mod">
          <ac:chgData name="Nguyen, Huyen Thi Ngoc" userId="5a471ea2-aedb-405c-a4d9-0db161ac4979" providerId="ADAL" clId="{29E4E69F-E534-4A25-AAA4-3BA7F243B6D7}" dt="2024-01-14T19:14:41.203" v="1018" actId="114"/>
          <ac:spMkLst>
            <pc:docMk/>
            <pc:sldMk cId="3612056326" sldId="317"/>
            <ac:spMk id="4" creationId="{D37067F2-E3AD-4AFB-9FD4-E953709CB0E7}"/>
          </ac:spMkLst>
        </pc:spChg>
      </pc:sldChg>
      <pc:sldChg chg="modSp mod">
        <pc:chgData name="Nguyen, Huyen Thi Ngoc" userId="5a471ea2-aedb-405c-a4d9-0db161ac4979" providerId="ADAL" clId="{29E4E69F-E534-4A25-AAA4-3BA7F243B6D7}" dt="2024-01-14T19:15:13.231" v="1022" actId="113"/>
        <pc:sldMkLst>
          <pc:docMk/>
          <pc:sldMk cId="420984296" sldId="318"/>
        </pc:sldMkLst>
        <pc:spChg chg="mod">
          <ac:chgData name="Nguyen, Huyen Thi Ngoc" userId="5a471ea2-aedb-405c-a4d9-0db161ac4979" providerId="ADAL" clId="{29E4E69F-E534-4A25-AAA4-3BA7F243B6D7}" dt="2024-01-14T19:15:13.231" v="1022" actId="113"/>
          <ac:spMkLst>
            <pc:docMk/>
            <pc:sldMk cId="420984296" sldId="318"/>
            <ac:spMk id="4" creationId="{2B880B63-799C-4819-9EA2-420C330C2677}"/>
          </ac:spMkLst>
        </pc:spChg>
      </pc:sldChg>
      <pc:sldChg chg="modSp mod modNotesTx">
        <pc:chgData name="Nguyen, Huyen Thi Ngoc" userId="5a471ea2-aedb-405c-a4d9-0db161ac4979" providerId="ADAL" clId="{29E4E69F-E534-4A25-AAA4-3BA7F243B6D7}" dt="2024-01-14T19:18:06.631" v="1024"/>
        <pc:sldMkLst>
          <pc:docMk/>
          <pc:sldMk cId="4181458126" sldId="319"/>
        </pc:sldMkLst>
        <pc:spChg chg="mod">
          <ac:chgData name="Nguyen, Huyen Thi Ngoc" userId="5a471ea2-aedb-405c-a4d9-0db161ac4979" providerId="ADAL" clId="{29E4E69F-E534-4A25-AAA4-3BA7F243B6D7}" dt="2024-01-14T19:15:46.881" v="1023" actId="113"/>
          <ac:spMkLst>
            <pc:docMk/>
            <pc:sldMk cId="4181458126" sldId="319"/>
            <ac:spMk id="4" creationId="{6B700CC9-E430-400B-87D2-4F70F95425DC}"/>
          </ac:spMkLst>
        </pc:spChg>
      </pc:sldChg>
      <pc:sldChg chg="addSp modSp mod">
        <pc:chgData name="Nguyen, Huyen Thi Ngoc" userId="5a471ea2-aedb-405c-a4d9-0db161ac4979" providerId="ADAL" clId="{29E4E69F-E534-4A25-AAA4-3BA7F243B6D7}" dt="2024-01-14T19:26:16.502" v="1035" actId="1076"/>
        <pc:sldMkLst>
          <pc:docMk/>
          <pc:sldMk cId="68129751" sldId="321"/>
        </pc:sldMkLst>
        <pc:spChg chg="mod">
          <ac:chgData name="Nguyen, Huyen Thi Ngoc" userId="5a471ea2-aedb-405c-a4d9-0db161ac4979" providerId="ADAL" clId="{29E4E69F-E534-4A25-AAA4-3BA7F243B6D7}" dt="2024-01-14T19:25:20.079" v="1030" actId="113"/>
          <ac:spMkLst>
            <pc:docMk/>
            <pc:sldMk cId="68129751" sldId="321"/>
            <ac:spMk id="4" creationId="{DC5F0301-A116-4684-A7CA-55B71E20BE71}"/>
          </ac:spMkLst>
        </pc:spChg>
        <pc:spChg chg="add mod">
          <ac:chgData name="Nguyen, Huyen Thi Ngoc" userId="5a471ea2-aedb-405c-a4d9-0db161ac4979" providerId="ADAL" clId="{29E4E69F-E534-4A25-AAA4-3BA7F243B6D7}" dt="2024-01-14T19:26:07.429" v="1034" actId="255"/>
          <ac:spMkLst>
            <pc:docMk/>
            <pc:sldMk cId="68129751" sldId="321"/>
            <ac:spMk id="7" creationId="{9893E343-B103-73D9-C2A2-C407606E584F}"/>
          </ac:spMkLst>
        </pc:spChg>
        <pc:picChg chg="mod">
          <ac:chgData name="Nguyen, Huyen Thi Ngoc" userId="5a471ea2-aedb-405c-a4d9-0db161ac4979" providerId="ADAL" clId="{29E4E69F-E534-4A25-AAA4-3BA7F243B6D7}" dt="2024-01-14T19:26:16.502" v="1035" actId="1076"/>
          <ac:picMkLst>
            <pc:docMk/>
            <pc:sldMk cId="68129751" sldId="321"/>
            <ac:picMk id="5" creationId="{7BB68B4D-E180-41D1-B46E-4AC478BBC132}"/>
          </ac:picMkLst>
        </pc:picChg>
      </pc:sldChg>
      <pc:sldChg chg="modSp mod">
        <pc:chgData name="Nguyen, Huyen Thi Ngoc" userId="5a471ea2-aedb-405c-a4d9-0db161ac4979" providerId="ADAL" clId="{29E4E69F-E534-4A25-AAA4-3BA7F243B6D7}" dt="2024-01-14T19:52:19.825" v="1045" actId="113"/>
        <pc:sldMkLst>
          <pc:docMk/>
          <pc:sldMk cId="2463009632" sldId="322"/>
        </pc:sldMkLst>
        <pc:spChg chg="mod">
          <ac:chgData name="Nguyen, Huyen Thi Ngoc" userId="5a471ea2-aedb-405c-a4d9-0db161ac4979" providerId="ADAL" clId="{29E4E69F-E534-4A25-AAA4-3BA7F243B6D7}" dt="2024-01-14T19:52:19.825" v="1045" actId="113"/>
          <ac:spMkLst>
            <pc:docMk/>
            <pc:sldMk cId="2463009632" sldId="322"/>
            <ac:spMk id="4" creationId="{DC5F0301-A116-4684-A7CA-55B71E20BE71}"/>
          </ac:spMkLst>
        </pc:spChg>
      </pc:sldChg>
      <pc:sldChg chg="modSp mod">
        <pc:chgData name="Nguyen, Huyen Thi Ngoc" userId="5a471ea2-aedb-405c-a4d9-0db161ac4979" providerId="ADAL" clId="{29E4E69F-E534-4A25-AAA4-3BA7F243B6D7}" dt="2024-01-14T19:53:14.775" v="1050" actId="20577"/>
        <pc:sldMkLst>
          <pc:docMk/>
          <pc:sldMk cId="107337671" sldId="323"/>
        </pc:sldMkLst>
        <pc:spChg chg="mod">
          <ac:chgData name="Nguyen, Huyen Thi Ngoc" userId="5a471ea2-aedb-405c-a4d9-0db161ac4979" providerId="ADAL" clId="{29E4E69F-E534-4A25-AAA4-3BA7F243B6D7}" dt="2024-01-14T19:53:14.775" v="1050" actId="20577"/>
          <ac:spMkLst>
            <pc:docMk/>
            <pc:sldMk cId="107337671" sldId="323"/>
            <ac:spMk id="4" creationId="{DC5F0301-A116-4684-A7CA-55B71E20BE71}"/>
          </ac:spMkLst>
        </pc:spChg>
      </pc:sldChg>
      <pc:sldChg chg="addSp delSp modSp add mod modNotesTx">
        <pc:chgData name="Nguyen, Huyen Thi Ngoc" userId="5a471ea2-aedb-405c-a4d9-0db161ac4979" providerId="ADAL" clId="{29E4E69F-E534-4A25-AAA4-3BA7F243B6D7}" dt="2024-01-16T16:53:25.571" v="1056" actId="114"/>
        <pc:sldMkLst>
          <pc:docMk/>
          <pc:sldMk cId="890342019" sldId="324"/>
        </pc:sldMkLst>
        <pc:spChg chg="mod">
          <ac:chgData name="Nguyen, Huyen Thi Ngoc" userId="5a471ea2-aedb-405c-a4d9-0db161ac4979" providerId="ADAL" clId="{29E4E69F-E534-4A25-AAA4-3BA7F243B6D7}" dt="2024-01-16T16:53:25.571" v="1056" actId="114"/>
          <ac:spMkLst>
            <pc:docMk/>
            <pc:sldMk cId="890342019" sldId="324"/>
            <ac:spMk id="5" creationId="{5174B34F-4044-432D-90B3-08214BA6156C}"/>
          </ac:spMkLst>
        </pc:spChg>
        <pc:spChg chg="add mod">
          <ac:chgData name="Nguyen, Huyen Thi Ngoc" userId="5a471ea2-aedb-405c-a4d9-0db161ac4979" providerId="ADAL" clId="{29E4E69F-E534-4A25-AAA4-3BA7F243B6D7}" dt="2024-01-12T21:28:47.178" v="153" actId="1076"/>
          <ac:spMkLst>
            <pc:docMk/>
            <pc:sldMk cId="890342019" sldId="324"/>
            <ac:spMk id="7" creationId="{67017285-193E-D40C-71DF-DA0520CC5D57}"/>
          </ac:spMkLst>
        </pc:spChg>
        <pc:picChg chg="del">
          <ac:chgData name="Nguyen, Huyen Thi Ngoc" userId="5a471ea2-aedb-405c-a4d9-0db161ac4979" providerId="ADAL" clId="{29E4E69F-E534-4A25-AAA4-3BA7F243B6D7}" dt="2024-01-12T21:15:12.696" v="9" actId="478"/>
          <ac:picMkLst>
            <pc:docMk/>
            <pc:sldMk cId="890342019" sldId="324"/>
            <ac:picMk id="2" creationId="{F9615242-DB52-4F1C-8D80-F3C89399BAA8}"/>
          </ac:picMkLst>
        </pc:picChg>
        <pc:picChg chg="add mod">
          <ac:chgData name="Nguyen, Huyen Thi Ngoc" userId="5a471ea2-aedb-405c-a4d9-0db161ac4979" providerId="ADAL" clId="{29E4E69F-E534-4A25-AAA4-3BA7F243B6D7}" dt="2024-01-12T21:17:11.044" v="44" actId="1038"/>
          <ac:picMkLst>
            <pc:docMk/>
            <pc:sldMk cId="890342019" sldId="324"/>
            <ac:picMk id="1026" creationId="{F68F2BDD-1AFA-AB63-0047-E582DE643FC2}"/>
          </ac:picMkLst>
        </pc:picChg>
      </pc:sldChg>
      <pc:sldChg chg="addSp delSp modSp add mod ord modNotesTx">
        <pc:chgData name="Nguyen, Huyen Thi Ngoc" userId="5a471ea2-aedb-405c-a4d9-0db161ac4979" providerId="ADAL" clId="{29E4E69F-E534-4A25-AAA4-3BA7F243B6D7}" dt="2024-01-14T19:12:25.966" v="1014"/>
        <pc:sldMkLst>
          <pc:docMk/>
          <pc:sldMk cId="3241081825" sldId="325"/>
        </pc:sldMkLst>
        <pc:spChg chg="mod">
          <ac:chgData name="Nguyen, Huyen Thi Ngoc" userId="5a471ea2-aedb-405c-a4d9-0db161ac4979" providerId="ADAL" clId="{29E4E69F-E534-4A25-AAA4-3BA7F243B6D7}" dt="2024-01-14T18:51:22.493" v="899" actId="14100"/>
          <ac:spMkLst>
            <pc:docMk/>
            <pc:sldMk cId="3241081825" sldId="325"/>
            <ac:spMk id="5" creationId="{C4286A8D-D78C-4833-8CB5-66722CF46D36}"/>
          </ac:spMkLst>
        </pc:spChg>
        <pc:spChg chg="add del mod">
          <ac:chgData name="Nguyen, Huyen Thi Ngoc" userId="5a471ea2-aedb-405c-a4d9-0db161ac4979" providerId="ADAL" clId="{29E4E69F-E534-4A25-AAA4-3BA7F243B6D7}" dt="2024-01-14T18:39:42.264" v="673" actId="478"/>
          <ac:spMkLst>
            <pc:docMk/>
            <pc:sldMk cId="3241081825" sldId="325"/>
            <ac:spMk id="7" creationId="{12AB1DC5-EDE8-2B22-D07B-9883D347EBA6}"/>
          </ac:spMkLst>
        </pc:spChg>
        <pc:spChg chg="add del">
          <ac:chgData name="Nguyen, Huyen Thi Ngoc" userId="5a471ea2-aedb-405c-a4d9-0db161ac4979" providerId="ADAL" clId="{29E4E69F-E534-4A25-AAA4-3BA7F243B6D7}" dt="2024-01-14T18:48:36.767" v="764" actId="11529"/>
          <ac:spMkLst>
            <pc:docMk/>
            <pc:sldMk cId="3241081825" sldId="325"/>
            <ac:spMk id="11" creationId="{98915A5F-DF3A-5009-A0DE-33C7B4803040}"/>
          </ac:spMkLst>
        </pc:spChg>
        <pc:spChg chg="add mod">
          <ac:chgData name="Nguyen, Huyen Thi Ngoc" userId="5a471ea2-aedb-405c-a4d9-0db161ac4979" providerId="ADAL" clId="{29E4E69F-E534-4A25-AAA4-3BA7F243B6D7}" dt="2024-01-14T18:51:35.559" v="901" actId="255"/>
          <ac:spMkLst>
            <pc:docMk/>
            <pc:sldMk cId="3241081825" sldId="325"/>
            <ac:spMk id="12" creationId="{27B174D3-DD38-7B22-AFC8-B41B3189B627}"/>
          </ac:spMkLst>
        </pc:spChg>
        <pc:picChg chg="mod">
          <ac:chgData name="Nguyen, Huyen Thi Ngoc" userId="5a471ea2-aedb-405c-a4d9-0db161ac4979" providerId="ADAL" clId="{29E4E69F-E534-4A25-AAA4-3BA7F243B6D7}" dt="2024-01-14T18:51:44.058" v="902" actId="1076"/>
          <ac:picMkLst>
            <pc:docMk/>
            <pc:sldMk cId="3241081825" sldId="325"/>
            <ac:picMk id="4" creationId="{F63CE571-3ED6-4186-8F0F-7421EDEA20E9}"/>
          </ac:picMkLst>
        </pc:picChg>
        <pc:picChg chg="add del mod">
          <ac:chgData name="Nguyen, Huyen Thi Ngoc" userId="5a471ea2-aedb-405c-a4d9-0db161ac4979" providerId="ADAL" clId="{29E4E69F-E534-4A25-AAA4-3BA7F243B6D7}" dt="2024-01-14T18:51:50.156" v="903" actId="478"/>
          <ac:picMkLst>
            <pc:docMk/>
            <pc:sldMk cId="3241081825" sldId="325"/>
            <ac:picMk id="8" creationId="{A2EE6FF4-E9E0-E4BE-BA05-A9FEA6DE90DC}"/>
          </ac:picMkLst>
        </pc:picChg>
        <pc:picChg chg="del">
          <ac:chgData name="Nguyen, Huyen Thi Ngoc" userId="5a471ea2-aedb-405c-a4d9-0db161ac4979" providerId="ADAL" clId="{29E4E69F-E534-4A25-AAA4-3BA7F243B6D7}" dt="2024-01-14T18:32:49.182" v="646" actId="478"/>
          <ac:picMkLst>
            <pc:docMk/>
            <pc:sldMk cId="3241081825" sldId="325"/>
            <ac:picMk id="1026" creationId="{A2EE6FF4-E9E0-E4BE-BA05-A9FEA6DE90DC}"/>
          </ac:picMkLst>
        </pc:picChg>
      </pc:sldChg>
    </pc:docChg>
  </pc:docChgLst>
  <pc:docChgLst>
    <pc:chgData name="Chen, Haihua" userId="5fcf27ec-ad9e-4bed-8faf-af78b42dd109" providerId="ADAL" clId="{90DAC26B-0BED-4D7C-B6D0-5CFA88E3B7DF}"/>
    <pc:docChg chg="modSld">
      <pc:chgData name="Chen, Haihua" userId="5fcf27ec-ad9e-4bed-8faf-af78b42dd109" providerId="ADAL" clId="{90DAC26B-0BED-4D7C-B6D0-5CFA88E3B7DF}" dt="2022-01-17T17:00:33.426" v="1"/>
      <pc:docMkLst>
        <pc:docMk/>
      </pc:docMkLst>
      <pc:sldChg chg="modSp mod">
        <pc:chgData name="Chen, Haihua" userId="5fcf27ec-ad9e-4bed-8faf-af78b42dd109" providerId="ADAL" clId="{90DAC26B-0BED-4D7C-B6D0-5CFA88E3B7DF}" dt="2022-01-17T17:00:33.426" v="1"/>
        <pc:sldMkLst>
          <pc:docMk/>
          <pc:sldMk cId="0" sldId="257"/>
        </pc:sldMkLst>
        <pc:spChg chg="mod">
          <ac:chgData name="Chen, Haihua" userId="5fcf27ec-ad9e-4bed-8faf-af78b42dd109" providerId="ADAL" clId="{90DAC26B-0BED-4D7C-B6D0-5CFA88E3B7DF}" dt="2022-01-17T17:00:33.426" v="1"/>
          <ac:spMkLst>
            <pc:docMk/>
            <pc:sldMk cId="0" sldId="257"/>
            <ac:spMk id="14344" creationId="{F31AF5B8-EB25-47AE-9B67-D17EA96BC494}"/>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7975CF5-1A09-4F85-A9B7-0BEED62236F4}" type="datetimeFigureOut">
              <a:rPr lang="en-US" smtClean="0"/>
              <a:t>8/21/24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0B3B0B4-6D1D-482F-B2DE-2CB046D4E4EF}" type="slidenum">
              <a:rPr lang="en-US" smtClean="0"/>
              <a:t>‹#›</a:t>
            </a:fld>
            <a:endParaRPr lang="en-US"/>
          </a:p>
        </p:txBody>
      </p:sp>
    </p:spTree>
    <p:extLst>
      <p:ext uri="{BB962C8B-B14F-4D97-AF65-F5344CB8AC3E}">
        <p14:creationId xmlns:p14="http://schemas.microsoft.com/office/powerpoint/2010/main" val="21789186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0B3B0B4-6D1D-482F-B2DE-2CB046D4E4EF}" type="slidenum">
              <a:rPr lang="en-US" smtClean="0"/>
              <a:t>1</a:t>
            </a:fld>
            <a:endParaRPr lang="en-US"/>
          </a:p>
        </p:txBody>
      </p:sp>
    </p:spTree>
    <p:extLst>
      <p:ext uri="{BB962C8B-B14F-4D97-AF65-F5344CB8AC3E}">
        <p14:creationId xmlns:p14="http://schemas.microsoft.com/office/powerpoint/2010/main" val="31827259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Syntactic analysis  </a:t>
            </a:r>
            <a:r>
              <a:rPr lang="en-US" b="0" i="0" dirty="0">
                <a:solidFill>
                  <a:srgbClr val="000000"/>
                </a:solidFill>
                <a:effectLst/>
                <a:latin typeface="Source Sans Pro" panose="020B0503030403020204" pitchFamily="34" charset="0"/>
              </a:rPr>
              <a:t>syntactic analysis analyzes the relationship between words and the grammatical structure of sentences </a:t>
            </a:r>
            <a:r>
              <a:rPr lang="en-US" dirty="0"/>
              <a:t>using the rules of a formal grammar</a:t>
            </a:r>
            <a:r>
              <a:rPr lang="en-US" b="0" i="0" dirty="0">
                <a:solidFill>
                  <a:srgbClr val="001D35"/>
                </a:solidFill>
                <a:effectLst/>
                <a:latin typeface="Google San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001D35"/>
                </a:solidFill>
                <a:effectLst/>
                <a:latin typeface="Google Sans"/>
              </a:rPr>
              <a:t>- take an example to show the order and word relationship matter.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001D35"/>
                </a:solidFill>
                <a:effectLst/>
                <a:latin typeface="Google Sans"/>
              </a:rPr>
              <a:t>- Levels: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001D35"/>
                </a:solidFill>
                <a:effectLst/>
                <a:latin typeface="Google Sans"/>
              </a:rPr>
              <a:t>     + Constituency parsing: </a:t>
            </a:r>
            <a:r>
              <a:rPr lang="en-US" b="0" i="0" dirty="0">
                <a:solidFill>
                  <a:srgbClr val="273239"/>
                </a:solidFill>
                <a:effectLst/>
                <a:latin typeface="Nunito" pitchFamily="2" charset="0"/>
              </a:rPr>
              <a:t>identifying the noun phrases, verb phrases, and other constituents, and then determining the relationships between them</a:t>
            </a:r>
            <a:endParaRPr lang="en-US" b="0" i="0" dirty="0">
              <a:solidFill>
                <a:srgbClr val="001D35"/>
              </a:solidFill>
              <a:effectLst/>
              <a:latin typeface="Google San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001D35"/>
                </a:solidFill>
                <a:effectLst/>
                <a:latin typeface="Google Sans"/>
              </a:rPr>
              <a:t>     + Dependency: concern about </a:t>
            </a:r>
            <a:r>
              <a:rPr lang="en-US" b="0" i="0" dirty="0">
                <a:solidFill>
                  <a:srgbClr val="000000"/>
                </a:solidFill>
                <a:effectLst/>
                <a:latin typeface="Raleway" panose="020F0502020204030204" pitchFamily="2" charset="0"/>
              </a:rPr>
              <a:t>dependencies between words</a:t>
            </a:r>
            <a:r>
              <a:rPr lang="en-US" b="0" i="0" dirty="0">
                <a:solidFill>
                  <a:srgbClr val="001D35"/>
                </a:solidFill>
                <a:effectLst/>
                <a:latin typeface="Google Sans"/>
              </a:rPr>
              <a:t>. </a:t>
            </a:r>
            <a:r>
              <a:rPr lang="en-US" b="0" i="0" dirty="0">
                <a:solidFill>
                  <a:srgbClr val="202124"/>
                </a:solidFill>
                <a:effectLst/>
                <a:latin typeface="Google Sans"/>
              </a:rPr>
              <a:t>Dependency parsing focuses on identifying the grammatical relationships between words in a sentence, such as subject-verb relationships</a:t>
            </a:r>
            <a:endParaRPr lang="en-US" b="0" i="0" dirty="0">
              <a:solidFill>
                <a:srgbClr val="273239"/>
              </a:solidFill>
              <a:effectLst/>
              <a:latin typeface="Nunito" pitchFamily="2" charset="0"/>
            </a:endParaRPr>
          </a:p>
        </p:txBody>
      </p:sp>
      <p:sp>
        <p:nvSpPr>
          <p:cNvPr id="4" name="Slide Number Placeholder 3"/>
          <p:cNvSpPr>
            <a:spLocks noGrp="1"/>
          </p:cNvSpPr>
          <p:nvPr>
            <p:ph type="sldNum" sz="quarter" idx="5"/>
          </p:nvPr>
        </p:nvSpPr>
        <p:spPr/>
        <p:txBody>
          <a:bodyPr/>
          <a:lstStyle/>
          <a:p>
            <a:fld id="{A0B3B0B4-6D1D-482F-B2DE-2CB046D4E4EF}" type="slidenum">
              <a:rPr lang="en-US" smtClean="0"/>
              <a:t>26</a:t>
            </a:fld>
            <a:endParaRPr lang="en-US"/>
          </a:p>
        </p:txBody>
      </p:sp>
    </p:spTree>
    <p:extLst>
      <p:ext uri="{BB962C8B-B14F-4D97-AF65-F5344CB8AC3E}">
        <p14:creationId xmlns:p14="http://schemas.microsoft.com/office/powerpoint/2010/main" val="27599169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dirty="0">
                <a:solidFill>
                  <a:srgbClr val="212529"/>
                </a:solidFill>
                <a:effectLst/>
                <a:latin typeface="Lato" panose="020F0502020204030203" pitchFamily="34" charset="0"/>
              </a:rPr>
              <a:t>Intent Detection</a:t>
            </a:r>
            <a:r>
              <a:rPr lang="en-US" b="0" i="0" dirty="0">
                <a:solidFill>
                  <a:srgbClr val="212529"/>
                </a:solidFill>
                <a:effectLst/>
                <a:latin typeface="Lato" panose="020F0502020204030203" pitchFamily="34" charset="0"/>
              </a:rPr>
              <a:t> is a task of determining the underlying purpose or goal behind a user's search query given a context. The task plays a significant role in search and recommendations. </a:t>
            </a:r>
            <a:endParaRPr lang="en-US" dirty="0"/>
          </a:p>
        </p:txBody>
      </p:sp>
      <p:sp>
        <p:nvSpPr>
          <p:cNvPr id="4" name="Slide Number Placeholder 3"/>
          <p:cNvSpPr>
            <a:spLocks noGrp="1"/>
          </p:cNvSpPr>
          <p:nvPr>
            <p:ph type="sldNum" sz="quarter" idx="5"/>
          </p:nvPr>
        </p:nvSpPr>
        <p:spPr/>
        <p:txBody>
          <a:bodyPr/>
          <a:lstStyle/>
          <a:p>
            <a:fld id="{A0B3B0B4-6D1D-482F-B2DE-2CB046D4E4EF}" type="slidenum">
              <a:rPr lang="en-US" smtClean="0"/>
              <a:t>31</a:t>
            </a:fld>
            <a:endParaRPr lang="en-US"/>
          </a:p>
        </p:txBody>
      </p:sp>
    </p:spTree>
    <p:extLst>
      <p:ext uri="{BB962C8B-B14F-4D97-AF65-F5344CB8AC3E}">
        <p14:creationId xmlns:p14="http://schemas.microsoft.com/office/powerpoint/2010/main" val="40891367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Text, conversational (speech)</a:t>
            </a:r>
          </a:p>
          <a:p>
            <a:r>
              <a:rPr lang="en-US" dirty="0"/>
              <a:t>Automatically processing</a:t>
            </a:r>
          </a:p>
          <a:p>
            <a:r>
              <a:rPr lang="en-US" dirty="0"/>
              <a:t>Machine learning, AI</a:t>
            </a:r>
          </a:p>
          <a:p>
            <a:r>
              <a:rPr lang="en-US" dirty="0"/>
              <a:t>Linguistic: Computational linguistics</a:t>
            </a:r>
          </a:p>
        </p:txBody>
      </p:sp>
      <p:sp>
        <p:nvSpPr>
          <p:cNvPr id="4" name="Slide Number Placeholder 3"/>
          <p:cNvSpPr>
            <a:spLocks noGrp="1"/>
          </p:cNvSpPr>
          <p:nvPr>
            <p:ph type="sldNum" sz="quarter" idx="5"/>
          </p:nvPr>
        </p:nvSpPr>
        <p:spPr/>
        <p:txBody>
          <a:bodyPr/>
          <a:lstStyle/>
          <a:p>
            <a:fld id="{A0B3B0B4-6D1D-482F-B2DE-2CB046D4E4EF}" type="slidenum">
              <a:rPr lang="en-US" smtClean="0"/>
              <a:t>3</a:t>
            </a:fld>
            <a:endParaRPr lang="en-US"/>
          </a:p>
        </p:txBody>
      </p:sp>
    </p:spTree>
    <p:extLst>
      <p:ext uri="{BB962C8B-B14F-4D97-AF65-F5344CB8AC3E}">
        <p14:creationId xmlns:p14="http://schemas.microsoft.com/office/powerpoint/2010/main" val="33523998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0B3B0B4-6D1D-482F-B2DE-2CB046D4E4EF}" type="slidenum">
              <a:rPr lang="en-US" smtClean="0"/>
              <a:t>4</a:t>
            </a:fld>
            <a:endParaRPr lang="en-US"/>
          </a:p>
        </p:txBody>
      </p:sp>
    </p:spTree>
    <p:extLst>
      <p:ext uri="{BB962C8B-B14F-4D97-AF65-F5344CB8AC3E}">
        <p14:creationId xmlns:p14="http://schemas.microsoft.com/office/powerpoint/2010/main" val="20152540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1" dirty="0"/>
              <a:t>- converting all text to the same case. E.g. </a:t>
            </a:r>
            <a:r>
              <a:rPr lang="en-US" sz="1200" i="1" dirty="0" err="1"/>
              <a:t>UPPer</a:t>
            </a:r>
            <a:r>
              <a:rPr lang="en-US" sz="1200" i="1" dirty="0"/>
              <a:t> -&gt; upper</a:t>
            </a:r>
          </a:p>
          <a:p>
            <a:r>
              <a:rPr lang="en-US" sz="1200" i="1" dirty="0"/>
              <a:t>- Removing punctuation</a:t>
            </a:r>
          </a:p>
          <a:p>
            <a:r>
              <a:rPr lang="en-US" sz="1200" i="1" dirty="0"/>
              <a:t>- expanding contractions: I’m -&gt; I am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i="1" dirty="0"/>
              <a:t>- converting numbers to their word equivalents: 10 -&gt; ten </a:t>
            </a:r>
            <a:r>
              <a:rPr lang="en-US" b="1" i="0" dirty="0">
                <a:solidFill>
                  <a:srgbClr val="FFFFFF"/>
                </a:solidFill>
                <a:effectLst/>
                <a:latin typeface="Source Sans 3"/>
              </a:rPr>
              <a:t>num2words  -&gt; https://pypi.org/project/num2words/</a:t>
            </a:r>
          </a:p>
          <a:p>
            <a:endParaRPr lang="en-US" dirty="0"/>
          </a:p>
        </p:txBody>
      </p:sp>
      <p:sp>
        <p:nvSpPr>
          <p:cNvPr id="4" name="Slide Number Placeholder 3"/>
          <p:cNvSpPr>
            <a:spLocks noGrp="1"/>
          </p:cNvSpPr>
          <p:nvPr>
            <p:ph type="sldNum" sz="quarter" idx="5"/>
          </p:nvPr>
        </p:nvSpPr>
        <p:spPr/>
        <p:txBody>
          <a:bodyPr/>
          <a:lstStyle/>
          <a:p>
            <a:fld id="{A0B3B0B4-6D1D-482F-B2DE-2CB046D4E4EF}" type="slidenum">
              <a:rPr lang="en-US" smtClean="0"/>
              <a:t>9</a:t>
            </a:fld>
            <a:endParaRPr lang="en-US"/>
          </a:p>
        </p:txBody>
      </p:sp>
    </p:spTree>
    <p:extLst>
      <p:ext uri="{BB962C8B-B14F-4D97-AF65-F5344CB8AC3E}">
        <p14:creationId xmlns:p14="http://schemas.microsoft.com/office/powerpoint/2010/main" val="9677988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infix: add affix within the word such as bloody in  </a:t>
            </a:r>
            <a:r>
              <a:rPr lang="en-US" b="0" i="0" dirty="0" err="1">
                <a:solidFill>
                  <a:srgbClr val="040C28"/>
                </a:solidFill>
                <a:effectLst/>
                <a:latin typeface="Google Sans"/>
              </a:rPr>
              <a:t>abso</a:t>
            </a:r>
            <a:r>
              <a:rPr lang="en-US" b="0" i="0" dirty="0">
                <a:solidFill>
                  <a:srgbClr val="040C28"/>
                </a:solidFill>
                <a:effectLst/>
                <a:latin typeface="Google Sans"/>
              </a:rPr>
              <a:t>-bloody-</a:t>
            </a:r>
            <a:r>
              <a:rPr lang="en-US" b="0" i="0" dirty="0" err="1">
                <a:solidFill>
                  <a:srgbClr val="040C28"/>
                </a:solidFill>
                <a:effectLst/>
                <a:latin typeface="Google Sans"/>
              </a:rPr>
              <a:t>lutely</a:t>
            </a:r>
            <a:endParaRPr lang="en-US" b="0" i="0" dirty="0">
              <a:solidFill>
                <a:srgbClr val="040C28"/>
              </a:solidFill>
              <a:effectLst/>
              <a:latin typeface="Google Sans"/>
            </a:endParaRPr>
          </a:p>
          <a:p>
            <a:r>
              <a:rPr lang="en-US" b="0" i="0" dirty="0">
                <a:solidFill>
                  <a:srgbClr val="040C28"/>
                </a:solidFill>
                <a:effectLst/>
                <a:latin typeface="Google Sans"/>
              </a:rPr>
              <a:t>- </a:t>
            </a:r>
            <a:r>
              <a:rPr lang="en-US" b="0" i="0" dirty="0">
                <a:solidFill>
                  <a:srgbClr val="4D5156"/>
                </a:solidFill>
                <a:effectLst/>
                <a:latin typeface="Roboto" panose="02000000000000000000" pitchFamily="2" charset="0"/>
              </a:rPr>
              <a:t>A circumfix is an affix which has two parts, one placed at the start of a word, and the other at the end.</a:t>
            </a:r>
            <a:endParaRPr lang="en-US" dirty="0"/>
          </a:p>
        </p:txBody>
      </p:sp>
      <p:sp>
        <p:nvSpPr>
          <p:cNvPr id="4" name="Slide Number Placeholder 3"/>
          <p:cNvSpPr>
            <a:spLocks noGrp="1"/>
          </p:cNvSpPr>
          <p:nvPr>
            <p:ph type="sldNum" sz="quarter" idx="5"/>
          </p:nvPr>
        </p:nvSpPr>
        <p:spPr/>
        <p:txBody>
          <a:bodyPr/>
          <a:lstStyle/>
          <a:p>
            <a:fld id="{A0B3B0B4-6D1D-482F-B2DE-2CB046D4E4EF}" type="slidenum">
              <a:rPr lang="en-US" smtClean="0"/>
              <a:t>10</a:t>
            </a:fld>
            <a:endParaRPr lang="en-US"/>
          </a:p>
        </p:txBody>
      </p:sp>
    </p:spTree>
    <p:extLst>
      <p:ext uri="{BB962C8B-B14F-4D97-AF65-F5344CB8AC3E}">
        <p14:creationId xmlns:p14="http://schemas.microsoft.com/office/powerpoint/2010/main" val="39293576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61719"/>
                </a:solidFill>
                <a:effectLst/>
                <a:latin typeface="Inter"/>
              </a:rPr>
              <a:t>While stemming chops off the end of a word, lemmatization captures a word's canonical form based on its lemma. This process resolves words to their dictionary form, known as a lemma. To perform lemmatization, detailed dictionaries are required, which the algorithm can use to link words to their corresponding lemmas.</a:t>
            </a:r>
            <a:endParaRPr lang="en-US" dirty="0"/>
          </a:p>
        </p:txBody>
      </p:sp>
      <p:sp>
        <p:nvSpPr>
          <p:cNvPr id="4" name="Slide Number Placeholder 3"/>
          <p:cNvSpPr>
            <a:spLocks noGrp="1"/>
          </p:cNvSpPr>
          <p:nvPr>
            <p:ph type="sldNum" sz="quarter" idx="5"/>
          </p:nvPr>
        </p:nvSpPr>
        <p:spPr/>
        <p:txBody>
          <a:bodyPr/>
          <a:lstStyle/>
          <a:p>
            <a:fld id="{A0B3B0B4-6D1D-482F-B2DE-2CB046D4E4EF}" type="slidenum">
              <a:rPr lang="en-US" smtClean="0"/>
              <a:t>11</a:t>
            </a:fld>
            <a:endParaRPr lang="en-US"/>
          </a:p>
        </p:txBody>
      </p:sp>
    </p:spTree>
    <p:extLst>
      <p:ext uri="{BB962C8B-B14F-4D97-AF65-F5344CB8AC3E}">
        <p14:creationId xmlns:p14="http://schemas.microsoft.com/office/powerpoint/2010/main" val="37175045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0B3B0B4-6D1D-482F-B2DE-2CB046D4E4EF}" type="slidenum">
              <a:rPr lang="en-US" smtClean="0"/>
              <a:t>13</a:t>
            </a:fld>
            <a:endParaRPr lang="en-US"/>
          </a:p>
        </p:txBody>
      </p:sp>
    </p:spTree>
    <p:extLst>
      <p:ext uri="{BB962C8B-B14F-4D97-AF65-F5344CB8AC3E}">
        <p14:creationId xmlns:p14="http://schemas.microsoft.com/office/powerpoint/2010/main" val="18107570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42424"/>
                </a:solidFill>
                <a:effectLst/>
                <a:latin typeface="source-serif-pro"/>
              </a:rPr>
              <a:t>- Statistical Language Models (SLMs) are one of the </a:t>
            </a:r>
            <a:r>
              <a:rPr lang="en-US" b="1" i="0" dirty="0">
                <a:solidFill>
                  <a:srgbClr val="242424"/>
                </a:solidFill>
                <a:effectLst/>
                <a:latin typeface="source-serif-pro"/>
              </a:rPr>
              <a:t>key</a:t>
            </a:r>
            <a:r>
              <a:rPr lang="en-US" b="0" i="0" dirty="0">
                <a:solidFill>
                  <a:srgbClr val="242424"/>
                </a:solidFill>
                <a:effectLst/>
                <a:latin typeface="source-serif-pro"/>
              </a:rPr>
              <a:t> </a:t>
            </a:r>
            <a:r>
              <a:rPr lang="en-US" b="1" i="0" dirty="0">
                <a:solidFill>
                  <a:srgbClr val="242424"/>
                </a:solidFill>
                <a:effectLst/>
                <a:latin typeface="source-serif-pro"/>
              </a:rPr>
              <a:t>techniques</a:t>
            </a:r>
            <a:r>
              <a:rPr lang="en-US" b="0" i="0" dirty="0">
                <a:solidFill>
                  <a:srgbClr val="242424"/>
                </a:solidFill>
                <a:effectLst/>
                <a:latin typeface="source-serif-pro"/>
              </a:rPr>
              <a:t> in NLP that allow computers to understand and generate natural language. </a:t>
            </a:r>
          </a:p>
          <a:p>
            <a:r>
              <a:rPr lang="en-US" b="0" i="0" dirty="0">
                <a:solidFill>
                  <a:srgbClr val="242424"/>
                </a:solidFill>
                <a:effectLst/>
                <a:latin typeface="source-serif-pro"/>
              </a:rPr>
              <a:t>- SLMs are based on the idea that language is </a:t>
            </a:r>
            <a:r>
              <a:rPr lang="en-US" b="1" i="0" dirty="0">
                <a:solidFill>
                  <a:srgbClr val="242424"/>
                </a:solidFill>
                <a:effectLst/>
                <a:latin typeface="source-serif-pro"/>
              </a:rPr>
              <a:t>not a random collection of words </a:t>
            </a:r>
            <a:r>
              <a:rPr lang="en-US" b="0" i="0" dirty="0">
                <a:solidFill>
                  <a:srgbClr val="242424"/>
                </a:solidFill>
                <a:effectLst/>
                <a:latin typeface="source-serif-pro"/>
              </a:rPr>
              <a:t>but rather a system of rules and patterns.</a:t>
            </a:r>
          </a:p>
          <a:p>
            <a:r>
              <a:rPr lang="en-US" b="0" i="0" dirty="0">
                <a:solidFill>
                  <a:srgbClr val="242424"/>
                </a:solidFill>
                <a:effectLst/>
                <a:latin typeface="source-serif-pro"/>
              </a:rPr>
              <a:t>- By applying statistical techniques to these patterns, SLMs can </a:t>
            </a:r>
            <a:r>
              <a:rPr lang="en-US" b="1" i="0" dirty="0">
                <a:solidFill>
                  <a:srgbClr val="242424"/>
                </a:solidFill>
                <a:effectLst/>
                <a:latin typeface="source-serif-pro"/>
              </a:rPr>
              <a:t>learn and predict the probability </a:t>
            </a:r>
            <a:r>
              <a:rPr lang="en-US" b="0" i="0" dirty="0">
                <a:solidFill>
                  <a:srgbClr val="242424"/>
                </a:solidFill>
                <a:effectLst/>
                <a:latin typeface="source-serif-pro"/>
              </a:rPr>
              <a:t>of certain words and phrases in </a:t>
            </a:r>
            <a:r>
              <a:rPr lang="en-US" b="1" i="0" dirty="0">
                <a:solidFill>
                  <a:srgbClr val="242424"/>
                </a:solidFill>
                <a:effectLst/>
                <a:latin typeface="source-serif-pro"/>
              </a:rPr>
              <a:t>a given context</a:t>
            </a:r>
            <a:r>
              <a:rPr lang="en-US" b="0" i="0" dirty="0">
                <a:solidFill>
                  <a:srgbClr val="242424"/>
                </a:solidFill>
                <a:effectLst/>
                <a:latin typeface="source-serif-pro"/>
              </a:rPr>
              <a:t>.</a:t>
            </a:r>
          </a:p>
          <a:p>
            <a:r>
              <a:rPr lang="en-US" b="0" i="0" dirty="0">
                <a:solidFill>
                  <a:srgbClr val="242424"/>
                </a:solidFill>
                <a:effectLst/>
                <a:latin typeface="source-serif-pro"/>
              </a:rPr>
              <a:t>- The main idea behind SLMs is to use mathematical and statistical methods to </a:t>
            </a:r>
            <a:r>
              <a:rPr lang="en-US" b="1" i="0" dirty="0">
                <a:solidFill>
                  <a:srgbClr val="242424"/>
                </a:solidFill>
                <a:effectLst/>
                <a:latin typeface="source-serif-pro"/>
              </a:rPr>
              <a:t>model the probability distribution of sequences of words in natural language</a:t>
            </a:r>
            <a:r>
              <a:rPr lang="en-US" b="0" i="0" dirty="0">
                <a:solidFill>
                  <a:srgbClr val="242424"/>
                </a:solidFill>
                <a:effectLst/>
                <a:latin typeface="source-serif-pro"/>
              </a:rPr>
              <a:t>. </a:t>
            </a:r>
          </a:p>
          <a:p>
            <a:r>
              <a:rPr lang="en-US" b="0" i="0" dirty="0">
                <a:solidFill>
                  <a:srgbClr val="242424"/>
                </a:solidFill>
                <a:effectLst/>
                <a:latin typeface="source-serif-pro"/>
              </a:rPr>
              <a:t>-  Two types of Statistical Language Models: n-gram models and neural network-based models.</a:t>
            </a:r>
            <a:endParaRPr lang="en-US" dirty="0"/>
          </a:p>
        </p:txBody>
      </p:sp>
      <p:sp>
        <p:nvSpPr>
          <p:cNvPr id="4" name="Slide Number Placeholder 3"/>
          <p:cNvSpPr>
            <a:spLocks noGrp="1"/>
          </p:cNvSpPr>
          <p:nvPr>
            <p:ph type="sldNum" sz="quarter" idx="5"/>
          </p:nvPr>
        </p:nvSpPr>
        <p:spPr/>
        <p:txBody>
          <a:bodyPr/>
          <a:lstStyle/>
          <a:p>
            <a:fld id="{A0B3B0B4-6D1D-482F-B2DE-2CB046D4E4EF}" type="slidenum">
              <a:rPr lang="en-US" smtClean="0"/>
              <a:t>14</a:t>
            </a:fld>
            <a:endParaRPr lang="en-US"/>
          </a:p>
        </p:txBody>
      </p:sp>
    </p:spTree>
    <p:extLst>
      <p:ext uri="{BB962C8B-B14F-4D97-AF65-F5344CB8AC3E}">
        <p14:creationId xmlns:p14="http://schemas.microsoft.com/office/powerpoint/2010/main" val="31897071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err="1">
                <a:solidFill>
                  <a:srgbClr val="000000"/>
                </a:solidFill>
                <a:effectLst/>
                <a:latin typeface="Times New Roman" panose="02020603050405020304" pitchFamily="18" charset="0"/>
              </a:rPr>
              <a:t>Zipf's</a:t>
            </a:r>
            <a:r>
              <a:rPr lang="en-US" b="1" i="0" dirty="0">
                <a:solidFill>
                  <a:srgbClr val="000000"/>
                </a:solidFill>
                <a:effectLst/>
                <a:latin typeface="Times New Roman" panose="02020603050405020304" pitchFamily="18" charset="0"/>
              </a:rPr>
              <a:t> law: Modeling the distribution of terms</a:t>
            </a:r>
          </a:p>
          <a:p>
            <a:br>
              <a:rPr lang="en-US" dirty="0"/>
            </a:br>
            <a:endParaRPr lang="en-US" dirty="0"/>
          </a:p>
        </p:txBody>
      </p:sp>
      <p:sp>
        <p:nvSpPr>
          <p:cNvPr id="4" name="Slide Number Placeholder 3"/>
          <p:cNvSpPr>
            <a:spLocks noGrp="1"/>
          </p:cNvSpPr>
          <p:nvPr>
            <p:ph type="sldNum" sz="quarter" idx="5"/>
          </p:nvPr>
        </p:nvSpPr>
        <p:spPr/>
        <p:txBody>
          <a:bodyPr/>
          <a:lstStyle/>
          <a:p>
            <a:fld id="{A0B3B0B4-6D1D-482F-B2DE-2CB046D4E4EF}" type="slidenum">
              <a:rPr lang="en-US" smtClean="0"/>
              <a:t>18</a:t>
            </a:fld>
            <a:endParaRPr lang="en-US"/>
          </a:p>
        </p:txBody>
      </p:sp>
    </p:spTree>
    <p:extLst>
      <p:ext uri="{BB962C8B-B14F-4D97-AF65-F5344CB8AC3E}">
        <p14:creationId xmlns:p14="http://schemas.microsoft.com/office/powerpoint/2010/main" val="30731970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B4DD2-08E9-47CA-B0F5-A7306CA0C59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798A172-BF82-4B2A-8811-1BA444F3A42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63E7D21-A432-46EB-99DF-61DF73BF23B6}"/>
              </a:ext>
            </a:extLst>
          </p:cNvPr>
          <p:cNvSpPr>
            <a:spLocks noGrp="1"/>
          </p:cNvSpPr>
          <p:nvPr>
            <p:ph type="dt" sz="half" idx="10"/>
          </p:nvPr>
        </p:nvSpPr>
        <p:spPr/>
        <p:txBody>
          <a:bodyPr/>
          <a:lstStyle/>
          <a:p>
            <a:fld id="{C0DBB02D-2227-4AA3-AFA7-BF09A09B5EEA}" type="datetime1">
              <a:rPr lang="en-US" smtClean="0"/>
              <a:t>8/21/24</a:t>
            </a:fld>
            <a:endParaRPr lang="en-US"/>
          </a:p>
        </p:txBody>
      </p:sp>
      <p:sp>
        <p:nvSpPr>
          <p:cNvPr id="5" name="Footer Placeholder 4">
            <a:extLst>
              <a:ext uri="{FF2B5EF4-FFF2-40B4-BE49-F238E27FC236}">
                <a16:creationId xmlns:a16="http://schemas.microsoft.com/office/drawing/2014/main" id="{E3694C30-995F-485B-A652-1DE4D01962F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1ED06EB-817A-4935-961A-1C2AB5B72745}"/>
              </a:ext>
            </a:extLst>
          </p:cNvPr>
          <p:cNvSpPr>
            <a:spLocks noGrp="1"/>
          </p:cNvSpPr>
          <p:nvPr>
            <p:ph type="sldNum" sz="quarter" idx="12"/>
          </p:nvPr>
        </p:nvSpPr>
        <p:spPr/>
        <p:txBody>
          <a:bodyPr/>
          <a:lstStyle/>
          <a:p>
            <a:fld id="{04D66074-13DA-4C61-8B58-736C81065B4D}" type="slidenum">
              <a:rPr lang="en-US" smtClean="0"/>
              <a:t>‹#›</a:t>
            </a:fld>
            <a:endParaRPr lang="en-US"/>
          </a:p>
        </p:txBody>
      </p:sp>
    </p:spTree>
    <p:extLst>
      <p:ext uri="{BB962C8B-B14F-4D97-AF65-F5344CB8AC3E}">
        <p14:creationId xmlns:p14="http://schemas.microsoft.com/office/powerpoint/2010/main" val="24646970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610C3E-67BE-4299-9425-DEE7A2ABEAC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FCCBBB3-B168-4C34-91B5-4D128FCBE68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33595D2-0717-4C61-8533-FD74D8DB25AE}"/>
              </a:ext>
            </a:extLst>
          </p:cNvPr>
          <p:cNvSpPr>
            <a:spLocks noGrp="1"/>
          </p:cNvSpPr>
          <p:nvPr>
            <p:ph type="dt" sz="half" idx="10"/>
          </p:nvPr>
        </p:nvSpPr>
        <p:spPr/>
        <p:txBody>
          <a:bodyPr/>
          <a:lstStyle/>
          <a:p>
            <a:fld id="{BEB0D009-CB3B-4A6A-A3CC-F8EFE2A5788C}" type="datetime1">
              <a:rPr lang="en-US" smtClean="0"/>
              <a:t>8/21/24</a:t>
            </a:fld>
            <a:endParaRPr lang="en-US"/>
          </a:p>
        </p:txBody>
      </p:sp>
      <p:sp>
        <p:nvSpPr>
          <p:cNvPr id="5" name="Footer Placeholder 4">
            <a:extLst>
              <a:ext uri="{FF2B5EF4-FFF2-40B4-BE49-F238E27FC236}">
                <a16:creationId xmlns:a16="http://schemas.microsoft.com/office/drawing/2014/main" id="{56DE62EF-1C30-4E1B-9CFF-FDE492F07DC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2DFB9F4-B541-4B18-86FB-1ABED6DE1E3B}"/>
              </a:ext>
            </a:extLst>
          </p:cNvPr>
          <p:cNvSpPr>
            <a:spLocks noGrp="1"/>
          </p:cNvSpPr>
          <p:nvPr>
            <p:ph type="sldNum" sz="quarter" idx="12"/>
          </p:nvPr>
        </p:nvSpPr>
        <p:spPr/>
        <p:txBody>
          <a:bodyPr/>
          <a:lstStyle/>
          <a:p>
            <a:fld id="{04D66074-13DA-4C61-8B58-736C81065B4D}" type="slidenum">
              <a:rPr lang="en-US" smtClean="0"/>
              <a:t>‹#›</a:t>
            </a:fld>
            <a:endParaRPr lang="en-US"/>
          </a:p>
        </p:txBody>
      </p:sp>
    </p:spTree>
    <p:extLst>
      <p:ext uri="{BB962C8B-B14F-4D97-AF65-F5344CB8AC3E}">
        <p14:creationId xmlns:p14="http://schemas.microsoft.com/office/powerpoint/2010/main" val="27046353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187BCF6-EDAD-4201-8DC3-4596C2CA30A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972E56E-C423-44BD-B6A3-27AA30E55C3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2D60D4D-D037-4C3A-B9A8-0571674CFD61}"/>
              </a:ext>
            </a:extLst>
          </p:cNvPr>
          <p:cNvSpPr>
            <a:spLocks noGrp="1"/>
          </p:cNvSpPr>
          <p:nvPr>
            <p:ph type="dt" sz="half" idx="10"/>
          </p:nvPr>
        </p:nvSpPr>
        <p:spPr/>
        <p:txBody>
          <a:bodyPr/>
          <a:lstStyle/>
          <a:p>
            <a:fld id="{36EAC663-D779-453F-BE9A-FCF58769D5E1}" type="datetime1">
              <a:rPr lang="en-US" smtClean="0"/>
              <a:t>8/21/24</a:t>
            </a:fld>
            <a:endParaRPr lang="en-US"/>
          </a:p>
        </p:txBody>
      </p:sp>
      <p:sp>
        <p:nvSpPr>
          <p:cNvPr id="5" name="Footer Placeholder 4">
            <a:extLst>
              <a:ext uri="{FF2B5EF4-FFF2-40B4-BE49-F238E27FC236}">
                <a16:creationId xmlns:a16="http://schemas.microsoft.com/office/drawing/2014/main" id="{C6D7CD63-4785-4904-967D-ACBE44661EB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E9DAE9F-B4A5-4E02-BDB4-AD262F28BEAE}"/>
              </a:ext>
            </a:extLst>
          </p:cNvPr>
          <p:cNvSpPr>
            <a:spLocks noGrp="1"/>
          </p:cNvSpPr>
          <p:nvPr>
            <p:ph type="sldNum" sz="quarter" idx="12"/>
          </p:nvPr>
        </p:nvSpPr>
        <p:spPr/>
        <p:txBody>
          <a:bodyPr/>
          <a:lstStyle/>
          <a:p>
            <a:fld id="{04D66074-13DA-4C61-8B58-736C81065B4D}" type="slidenum">
              <a:rPr lang="en-US" smtClean="0"/>
              <a:t>‹#›</a:t>
            </a:fld>
            <a:endParaRPr lang="en-US"/>
          </a:p>
        </p:txBody>
      </p:sp>
    </p:spTree>
    <p:extLst>
      <p:ext uri="{BB962C8B-B14F-4D97-AF65-F5344CB8AC3E}">
        <p14:creationId xmlns:p14="http://schemas.microsoft.com/office/powerpoint/2010/main" val="25083112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CB6CA9-B0CF-4A26-991B-F39CDACB37B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9C99BCA-A0E8-4010-B055-3C445F71870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28A74EE-BA6D-496B-9B48-B1B8461FE1A4}"/>
              </a:ext>
            </a:extLst>
          </p:cNvPr>
          <p:cNvSpPr>
            <a:spLocks noGrp="1"/>
          </p:cNvSpPr>
          <p:nvPr>
            <p:ph type="dt" sz="half" idx="10"/>
          </p:nvPr>
        </p:nvSpPr>
        <p:spPr/>
        <p:txBody>
          <a:bodyPr/>
          <a:lstStyle/>
          <a:p>
            <a:fld id="{83CB7BA7-6630-45F5-82D1-F4C090142B25}" type="datetime1">
              <a:rPr lang="en-US" smtClean="0"/>
              <a:t>8/21/24</a:t>
            </a:fld>
            <a:endParaRPr lang="en-US"/>
          </a:p>
        </p:txBody>
      </p:sp>
      <p:sp>
        <p:nvSpPr>
          <p:cNvPr id="5" name="Footer Placeholder 4">
            <a:extLst>
              <a:ext uri="{FF2B5EF4-FFF2-40B4-BE49-F238E27FC236}">
                <a16:creationId xmlns:a16="http://schemas.microsoft.com/office/drawing/2014/main" id="{42070B51-E069-42C6-A992-48246BDB2F0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D5AA37F-659F-4BCD-AF73-C6A3DF164595}"/>
              </a:ext>
            </a:extLst>
          </p:cNvPr>
          <p:cNvSpPr>
            <a:spLocks noGrp="1"/>
          </p:cNvSpPr>
          <p:nvPr>
            <p:ph type="sldNum" sz="quarter" idx="12"/>
          </p:nvPr>
        </p:nvSpPr>
        <p:spPr/>
        <p:txBody>
          <a:bodyPr/>
          <a:lstStyle/>
          <a:p>
            <a:fld id="{04D66074-13DA-4C61-8B58-736C81065B4D}" type="slidenum">
              <a:rPr lang="en-US" smtClean="0"/>
              <a:t>‹#›</a:t>
            </a:fld>
            <a:endParaRPr lang="en-US"/>
          </a:p>
        </p:txBody>
      </p:sp>
    </p:spTree>
    <p:extLst>
      <p:ext uri="{BB962C8B-B14F-4D97-AF65-F5344CB8AC3E}">
        <p14:creationId xmlns:p14="http://schemas.microsoft.com/office/powerpoint/2010/main" val="36313758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D56CAA-FAEA-4A7E-AC3F-ECD4FAD4DFD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32454F5-E919-4D9F-8A65-2978FB2DF37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33BFACC-6906-4ACB-8769-9C95FB1A77FE}"/>
              </a:ext>
            </a:extLst>
          </p:cNvPr>
          <p:cNvSpPr>
            <a:spLocks noGrp="1"/>
          </p:cNvSpPr>
          <p:nvPr>
            <p:ph type="dt" sz="half" idx="10"/>
          </p:nvPr>
        </p:nvSpPr>
        <p:spPr/>
        <p:txBody>
          <a:bodyPr/>
          <a:lstStyle/>
          <a:p>
            <a:fld id="{5B42D592-9929-4584-A75A-D4229E8E5A28}" type="datetime1">
              <a:rPr lang="en-US" smtClean="0"/>
              <a:t>8/21/24</a:t>
            </a:fld>
            <a:endParaRPr lang="en-US"/>
          </a:p>
        </p:txBody>
      </p:sp>
      <p:sp>
        <p:nvSpPr>
          <p:cNvPr id="5" name="Footer Placeholder 4">
            <a:extLst>
              <a:ext uri="{FF2B5EF4-FFF2-40B4-BE49-F238E27FC236}">
                <a16:creationId xmlns:a16="http://schemas.microsoft.com/office/drawing/2014/main" id="{DBA261EA-3792-4FEB-BD9B-FCB468F814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1CF0981-690D-48F6-8E05-0F5DFD6AB112}"/>
              </a:ext>
            </a:extLst>
          </p:cNvPr>
          <p:cNvSpPr>
            <a:spLocks noGrp="1"/>
          </p:cNvSpPr>
          <p:nvPr>
            <p:ph type="sldNum" sz="quarter" idx="12"/>
          </p:nvPr>
        </p:nvSpPr>
        <p:spPr/>
        <p:txBody>
          <a:bodyPr/>
          <a:lstStyle/>
          <a:p>
            <a:fld id="{04D66074-13DA-4C61-8B58-736C81065B4D}" type="slidenum">
              <a:rPr lang="en-US" smtClean="0"/>
              <a:t>‹#›</a:t>
            </a:fld>
            <a:endParaRPr lang="en-US"/>
          </a:p>
        </p:txBody>
      </p:sp>
    </p:spTree>
    <p:extLst>
      <p:ext uri="{BB962C8B-B14F-4D97-AF65-F5344CB8AC3E}">
        <p14:creationId xmlns:p14="http://schemas.microsoft.com/office/powerpoint/2010/main" val="20810206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719529-76C7-4EE6-853F-3EF40E0B757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713C385-C8AE-4AFA-BEB4-13DF958A427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8E2716F-8D0B-4F0A-A985-F317A2BFF0D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29C8D54-94AB-4132-A226-1F720A38C6A7}"/>
              </a:ext>
            </a:extLst>
          </p:cNvPr>
          <p:cNvSpPr>
            <a:spLocks noGrp="1"/>
          </p:cNvSpPr>
          <p:nvPr>
            <p:ph type="dt" sz="half" idx="10"/>
          </p:nvPr>
        </p:nvSpPr>
        <p:spPr/>
        <p:txBody>
          <a:bodyPr/>
          <a:lstStyle/>
          <a:p>
            <a:fld id="{EEA5689F-093A-4ABF-A8EA-35EB9CC2B766}" type="datetime1">
              <a:rPr lang="en-US" smtClean="0"/>
              <a:t>8/21/24</a:t>
            </a:fld>
            <a:endParaRPr lang="en-US"/>
          </a:p>
        </p:txBody>
      </p:sp>
      <p:sp>
        <p:nvSpPr>
          <p:cNvPr id="6" name="Footer Placeholder 5">
            <a:extLst>
              <a:ext uri="{FF2B5EF4-FFF2-40B4-BE49-F238E27FC236}">
                <a16:creationId xmlns:a16="http://schemas.microsoft.com/office/drawing/2014/main" id="{3598443E-DE08-48D4-835C-FEAEED8BB56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0D4EF84-82B6-41E5-B3EC-2BB43F9954CB}"/>
              </a:ext>
            </a:extLst>
          </p:cNvPr>
          <p:cNvSpPr>
            <a:spLocks noGrp="1"/>
          </p:cNvSpPr>
          <p:nvPr>
            <p:ph type="sldNum" sz="quarter" idx="12"/>
          </p:nvPr>
        </p:nvSpPr>
        <p:spPr/>
        <p:txBody>
          <a:bodyPr/>
          <a:lstStyle/>
          <a:p>
            <a:fld id="{04D66074-13DA-4C61-8B58-736C81065B4D}" type="slidenum">
              <a:rPr lang="en-US" smtClean="0"/>
              <a:t>‹#›</a:t>
            </a:fld>
            <a:endParaRPr lang="en-US"/>
          </a:p>
        </p:txBody>
      </p:sp>
    </p:spTree>
    <p:extLst>
      <p:ext uri="{BB962C8B-B14F-4D97-AF65-F5344CB8AC3E}">
        <p14:creationId xmlns:p14="http://schemas.microsoft.com/office/powerpoint/2010/main" val="40059090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76BD32-CE16-41CC-87C6-16D2E11FF6C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1394413-7A98-4C2E-8994-DD3E2CA45B7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B601E11-604C-4223-BA7C-ADAD7482161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6922671-E9C4-4559-99C9-5E672E5D15B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B6C0DFD-9E60-4189-8C1B-6579EB902A3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E15594A-6E88-471A-B3FB-745CD7095721}"/>
              </a:ext>
            </a:extLst>
          </p:cNvPr>
          <p:cNvSpPr>
            <a:spLocks noGrp="1"/>
          </p:cNvSpPr>
          <p:nvPr>
            <p:ph type="dt" sz="half" idx="10"/>
          </p:nvPr>
        </p:nvSpPr>
        <p:spPr/>
        <p:txBody>
          <a:bodyPr/>
          <a:lstStyle/>
          <a:p>
            <a:fld id="{D5ACE6CC-CD9F-437E-AD4B-237FEA7C407D}" type="datetime1">
              <a:rPr lang="en-US" smtClean="0"/>
              <a:t>8/21/24</a:t>
            </a:fld>
            <a:endParaRPr lang="en-US"/>
          </a:p>
        </p:txBody>
      </p:sp>
      <p:sp>
        <p:nvSpPr>
          <p:cNvPr id="8" name="Footer Placeholder 7">
            <a:extLst>
              <a:ext uri="{FF2B5EF4-FFF2-40B4-BE49-F238E27FC236}">
                <a16:creationId xmlns:a16="http://schemas.microsoft.com/office/drawing/2014/main" id="{C3D5F4CF-DDB1-4594-AC23-4B4EA979EC8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FB415EB-1DAD-46E4-B07E-8166C6FC76D9}"/>
              </a:ext>
            </a:extLst>
          </p:cNvPr>
          <p:cNvSpPr>
            <a:spLocks noGrp="1"/>
          </p:cNvSpPr>
          <p:nvPr>
            <p:ph type="sldNum" sz="quarter" idx="12"/>
          </p:nvPr>
        </p:nvSpPr>
        <p:spPr/>
        <p:txBody>
          <a:bodyPr/>
          <a:lstStyle/>
          <a:p>
            <a:fld id="{04D66074-13DA-4C61-8B58-736C81065B4D}" type="slidenum">
              <a:rPr lang="en-US" smtClean="0"/>
              <a:t>‹#›</a:t>
            </a:fld>
            <a:endParaRPr lang="en-US"/>
          </a:p>
        </p:txBody>
      </p:sp>
    </p:spTree>
    <p:extLst>
      <p:ext uri="{BB962C8B-B14F-4D97-AF65-F5344CB8AC3E}">
        <p14:creationId xmlns:p14="http://schemas.microsoft.com/office/powerpoint/2010/main" val="17097999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387D7A-7C53-4BDA-8BA2-425E56B6EFB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16E8AA8-A79C-42B0-8A9D-A49530D9070C}"/>
              </a:ext>
            </a:extLst>
          </p:cNvPr>
          <p:cNvSpPr>
            <a:spLocks noGrp="1"/>
          </p:cNvSpPr>
          <p:nvPr>
            <p:ph type="dt" sz="half" idx="10"/>
          </p:nvPr>
        </p:nvSpPr>
        <p:spPr/>
        <p:txBody>
          <a:bodyPr/>
          <a:lstStyle/>
          <a:p>
            <a:fld id="{EFA68FD6-A0BA-4D7D-8690-91B028E14885}" type="datetime1">
              <a:rPr lang="en-US" smtClean="0"/>
              <a:t>8/21/24</a:t>
            </a:fld>
            <a:endParaRPr lang="en-US"/>
          </a:p>
        </p:txBody>
      </p:sp>
      <p:sp>
        <p:nvSpPr>
          <p:cNvPr id="4" name="Footer Placeholder 3">
            <a:extLst>
              <a:ext uri="{FF2B5EF4-FFF2-40B4-BE49-F238E27FC236}">
                <a16:creationId xmlns:a16="http://schemas.microsoft.com/office/drawing/2014/main" id="{D23F7542-5BFE-4A32-A132-3B4BA8F57B5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7572782-EE79-461D-AD74-023E727FB1C4}"/>
              </a:ext>
            </a:extLst>
          </p:cNvPr>
          <p:cNvSpPr>
            <a:spLocks noGrp="1"/>
          </p:cNvSpPr>
          <p:nvPr>
            <p:ph type="sldNum" sz="quarter" idx="12"/>
          </p:nvPr>
        </p:nvSpPr>
        <p:spPr/>
        <p:txBody>
          <a:bodyPr/>
          <a:lstStyle/>
          <a:p>
            <a:fld id="{04D66074-13DA-4C61-8B58-736C81065B4D}" type="slidenum">
              <a:rPr lang="en-US" smtClean="0"/>
              <a:t>‹#›</a:t>
            </a:fld>
            <a:endParaRPr lang="en-US"/>
          </a:p>
        </p:txBody>
      </p:sp>
    </p:spTree>
    <p:extLst>
      <p:ext uri="{BB962C8B-B14F-4D97-AF65-F5344CB8AC3E}">
        <p14:creationId xmlns:p14="http://schemas.microsoft.com/office/powerpoint/2010/main" val="19364527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DC482C7-8C76-496F-8437-AD954A189138}"/>
              </a:ext>
            </a:extLst>
          </p:cNvPr>
          <p:cNvSpPr>
            <a:spLocks noGrp="1"/>
          </p:cNvSpPr>
          <p:nvPr>
            <p:ph type="dt" sz="half" idx="10"/>
          </p:nvPr>
        </p:nvSpPr>
        <p:spPr/>
        <p:txBody>
          <a:bodyPr/>
          <a:lstStyle/>
          <a:p>
            <a:fld id="{BFBFE97B-25E3-4FDC-A264-B077734B83BC}" type="datetime1">
              <a:rPr lang="en-US" smtClean="0"/>
              <a:t>8/21/24</a:t>
            </a:fld>
            <a:endParaRPr lang="en-US"/>
          </a:p>
        </p:txBody>
      </p:sp>
      <p:sp>
        <p:nvSpPr>
          <p:cNvPr id="3" name="Footer Placeholder 2">
            <a:extLst>
              <a:ext uri="{FF2B5EF4-FFF2-40B4-BE49-F238E27FC236}">
                <a16:creationId xmlns:a16="http://schemas.microsoft.com/office/drawing/2014/main" id="{05B317FE-5B56-4F2E-A705-E10518EB446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D55F57A-2226-48D7-9185-1EF5505C747F}"/>
              </a:ext>
            </a:extLst>
          </p:cNvPr>
          <p:cNvSpPr>
            <a:spLocks noGrp="1"/>
          </p:cNvSpPr>
          <p:nvPr>
            <p:ph type="sldNum" sz="quarter" idx="12"/>
          </p:nvPr>
        </p:nvSpPr>
        <p:spPr/>
        <p:txBody>
          <a:bodyPr/>
          <a:lstStyle/>
          <a:p>
            <a:fld id="{04D66074-13DA-4C61-8B58-736C81065B4D}" type="slidenum">
              <a:rPr lang="en-US" smtClean="0"/>
              <a:t>‹#›</a:t>
            </a:fld>
            <a:endParaRPr lang="en-US"/>
          </a:p>
        </p:txBody>
      </p:sp>
    </p:spTree>
    <p:extLst>
      <p:ext uri="{BB962C8B-B14F-4D97-AF65-F5344CB8AC3E}">
        <p14:creationId xmlns:p14="http://schemas.microsoft.com/office/powerpoint/2010/main" val="30989951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4A5A1A-8758-4537-907C-CE1A489164F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7241D14-DE98-4878-A325-B3D46B6B902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1F0BA11-25F8-41A6-86F0-547B3031196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6B020A7-7BFF-4465-8C1C-BB7C1AE4F386}"/>
              </a:ext>
            </a:extLst>
          </p:cNvPr>
          <p:cNvSpPr>
            <a:spLocks noGrp="1"/>
          </p:cNvSpPr>
          <p:nvPr>
            <p:ph type="dt" sz="half" idx="10"/>
          </p:nvPr>
        </p:nvSpPr>
        <p:spPr/>
        <p:txBody>
          <a:bodyPr/>
          <a:lstStyle/>
          <a:p>
            <a:fld id="{2D4C7F49-4AA9-4C0B-9B9E-A993CED9A807}" type="datetime1">
              <a:rPr lang="en-US" smtClean="0"/>
              <a:t>8/21/24</a:t>
            </a:fld>
            <a:endParaRPr lang="en-US"/>
          </a:p>
        </p:txBody>
      </p:sp>
      <p:sp>
        <p:nvSpPr>
          <p:cNvPr id="6" name="Footer Placeholder 5">
            <a:extLst>
              <a:ext uri="{FF2B5EF4-FFF2-40B4-BE49-F238E27FC236}">
                <a16:creationId xmlns:a16="http://schemas.microsoft.com/office/drawing/2014/main" id="{4CCA8195-EF74-4457-9D82-7B161FC3E00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D344EFD-983B-4ABA-BDF3-EB5122F39831}"/>
              </a:ext>
            </a:extLst>
          </p:cNvPr>
          <p:cNvSpPr>
            <a:spLocks noGrp="1"/>
          </p:cNvSpPr>
          <p:nvPr>
            <p:ph type="sldNum" sz="quarter" idx="12"/>
          </p:nvPr>
        </p:nvSpPr>
        <p:spPr/>
        <p:txBody>
          <a:bodyPr/>
          <a:lstStyle/>
          <a:p>
            <a:fld id="{04D66074-13DA-4C61-8B58-736C81065B4D}" type="slidenum">
              <a:rPr lang="en-US" smtClean="0"/>
              <a:t>‹#›</a:t>
            </a:fld>
            <a:endParaRPr lang="en-US"/>
          </a:p>
        </p:txBody>
      </p:sp>
    </p:spTree>
    <p:extLst>
      <p:ext uri="{BB962C8B-B14F-4D97-AF65-F5344CB8AC3E}">
        <p14:creationId xmlns:p14="http://schemas.microsoft.com/office/powerpoint/2010/main" val="33448374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54E7F5-408B-41E3-8812-70F2A0DC0B4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7B5DA9B-4DBE-4A7C-824A-92758119BFD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82AA361-763E-4250-BFFA-F796BD84B75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93067A8-9F1C-4235-8027-6E25AF32CB1E}"/>
              </a:ext>
            </a:extLst>
          </p:cNvPr>
          <p:cNvSpPr>
            <a:spLocks noGrp="1"/>
          </p:cNvSpPr>
          <p:nvPr>
            <p:ph type="dt" sz="half" idx="10"/>
          </p:nvPr>
        </p:nvSpPr>
        <p:spPr/>
        <p:txBody>
          <a:bodyPr/>
          <a:lstStyle/>
          <a:p>
            <a:fld id="{C0A3E00C-F881-422B-B1D5-F9744C7C354D}" type="datetime1">
              <a:rPr lang="en-US" smtClean="0"/>
              <a:t>8/21/24</a:t>
            </a:fld>
            <a:endParaRPr lang="en-US"/>
          </a:p>
        </p:txBody>
      </p:sp>
      <p:sp>
        <p:nvSpPr>
          <p:cNvPr id="6" name="Footer Placeholder 5">
            <a:extLst>
              <a:ext uri="{FF2B5EF4-FFF2-40B4-BE49-F238E27FC236}">
                <a16:creationId xmlns:a16="http://schemas.microsoft.com/office/drawing/2014/main" id="{748E2982-9E52-4FAC-A6A8-F74FEB56B48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1DBB202-8AB4-4FE8-83E8-60CAD9E393A5}"/>
              </a:ext>
            </a:extLst>
          </p:cNvPr>
          <p:cNvSpPr>
            <a:spLocks noGrp="1"/>
          </p:cNvSpPr>
          <p:nvPr>
            <p:ph type="sldNum" sz="quarter" idx="12"/>
          </p:nvPr>
        </p:nvSpPr>
        <p:spPr/>
        <p:txBody>
          <a:bodyPr/>
          <a:lstStyle/>
          <a:p>
            <a:fld id="{04D66074-13DA-4C61-8B58-736C81065B4D}" type="slidenum">
              <a:rPr lang="en-US" smtClean="0"/>
              <a:t>‹#›</a:t>
            </a:fld>
            <a:endParaRPr lang="en-US"/>
          </a:p>
        </p:txBody>
      </p:sp>
    </p:spTree>
    <p:extLst>
      <p:ext uri="{BB962C8B-B14F-4D97-AF65-F5344CB8AC3E}">
        <p14:creationId xmlns:p14="http://schemas.microsoft.com/office/powerpoint/2010/main" val="27496572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7911C57-22FC-4EEC-AD21-B4827B580FA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C2411E8-27C3-43E6-94C5-CF6726B362C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0DD4966-1F25-4915-B30C-F244F82DE08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2524F65-A797-44D2-BAF2-5BB40462B978}" type="datetime1">
              <a:rPr lang="en-US" smtClean="0"/>
              <a:t>8/21/24</a:t>
            </a:fld>
            <a:endParaRPr lang="en-US"/>
          </a:p>
        </p:txBody>
      </p:sp>
      <p:sp>
        <p:nvSpPr>
          <p:cNvPr id="5" name="Footer Placeholder 4">
            <a:extLst>
              <a:ext uri="{FF2B5EF4-FFF2-40B4-BE49-F238E27FC236}">
                <a16:creationId xmlns:a16="http://schemas.microsoft.com/office/drawing/2014/main" id="{24966A6E-7904-4E12-9E7E-9EE61362B25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4535A32-5F27-4C22-8085-D007FBA8F46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4D66074-13DA-4C61-8B58-736C81065B4D}" type="slidenum">
              <a:rPr lang="en-US" smtClean="0"/>
              <a:t>‹#›</a:t>
            </a:fld>
            <a:endParaRPr lang="en-US"/>
          </a:p>
        </p:txBody>
      </p:sp>
    </p:spTree>
    <p:extLst>
      <p:ext uri="{BB962C8B-B14F-4D97-AF65-F5344CB8AC3E}">
        <p14:creationId xmlns:p14="http://schemas.microsoft.com/office/powerpoint/2010/main" val="128814019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hyperlink" Target="https://gist.github.com/sebleier/554280" TargetMode="External"/><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hyperlink" Target="https://www.kaggle.com/discussions/questions-and-answers/388133" TargetMode="Externa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hyperlink" Target="https://www.youtube.com/watch?v=UCg8W236vfw&amp;t=12s" TargetMode="External"/><Relationship Id="rId2" Type="http://schemas.openxmlformats.org/officeDocument/2006/relationships/image" Target="../media/image34.jpeg"/><Relationship Id="rId1" Type="http://schemas.openxmlformats.org/officeDocument/2006/relationships/slideLayout" Target="../slideLayouts/slideLayout7.xml"/><Relationship Id="rId4" Type="http://schemas.openxmlformats.org/officeDocument/2006/relationships/hyperlink" Target="https://www.youtube.com/watch?v=0pHi6h1DyvQ" TargetMode="External"/></Relationships>
</file>

<file path=ppt/slides/_rels/slide3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hyperlink" Target="https://kinsta.com/knowledgebase/what-is-web-scraping/" TargetMode="External"/><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图片 5">
            <a:extLst>
              <a:ext uri="{FF2B5EF4-FFF2-40B4-BE49-F238E27FC236}">
                <a16:creationId xmlns:a16="http://schemas.microsoft.com/office/drawing/2014/main" id="{77BDC1D2-9CB5-489F-A495-148800869D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95500" y="504825"/>
            <a:ext cx="7480300" cy="3743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39" name="矩形 6">
            <a:extLst>
              <a:ext uri="{FF2B5EF4-FFF2-40B4-BE49-F238E27FC236}">
                <a16:creationId xmlns:a16="http://schemas.microsoft.com/office/drawing/2014/main" id="{DAABCE7C-978C-417A-BB9B-BF11D416232F}"/>
              </a:ext>
            </a:extLst>
          </p:cNvPr>
          <p:cNvSpPr>
            <a:spLocks noChangeArrowheads="1"/>
          </p:cNvSpPr>
          <p:nvPr/>
        </p:nvSpPr>
        <p:spPr bwMode="auto">
          <a:xfrm>
            <a:off x="0" y="4902200"/>
            <a:ext cx="12192000" cy="1955800"/>
          </a:xfrm>
          <a:prstGeom prst="rect">
            <a:avLst/>
          </a:prstGeom>
          <a:solidFill>
            <a:srgbClr val="1C488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grpSp>
        <p:nvGrpSpPr>
          <p:cNvPr id="14340" name="组合 13">
            <a:extLst>
              <a:ext uri="{FF2B5EF4-FFF2-40B4-BE49-F238E27FC236}">
                <a16:creationId xmlns:a16="http://schemas.microsoft.com/office/drawing/2014/main" id="{ACD314D8-0DEB-4BAA-855F-119B86153102}"/>
              </a:ext>
            </a:extLst>
          </p:cNvPr>
          <p:cNvGrpSpPr>
            <a:grpSpLocks noChangeAspect="1"/>
          </p:cNvGrpSpPr>
          <p:nvPr/>
        </p:nvGrpSpPr>
        <p:grpSpPr bwMode="auto">
          <a:xfrm>
            <a:off x="5605463" y="2808288"/>
            <a:ext cx="6777037" cy="4229100"/>
            <a:chOff x="0" y="0"/>
            <a:chExt cx="5324473" cy="3322983"/>
          </a:xfrm>
        </p:grpSpPr>
        <p:pic>
          <p:nvPicPr>
            <p:cNvPr id="14349" name="图片 11">
              <a:extLst>
                <a:ext uri="{FF2B5EF4-FFF2-40B4-BE49-F238E27FC236}">
                  <a16:creationId xmlns:a16="http://schemas.microsoft.com/office/drawing/2014/main" id="{6882C88D-75C6-4237-B9C8-5D23C5CF838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52040"/>
            <a:stretch>
              <a:fillRect/>
            </a:stretch>
          </p:blipFill>
          <p:spPr bwMode="auto">
            <a:xfrm>
              <a:off x="6344" y="0"/>
              <a:ext cx="5318129" cy="1642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50" name="图片 12">
              <a:extLst>
                <a:ext uri="{FF2B5EF4-FFF2-40B4-BE49-F238E27FC236}">
                  <a16:creationId xmlns:a16="http://schemas.microsoft.com/office/drawing/2014/main" id="{FD3E708E-939E-4A62-9FE1-995367068A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t="50633" r="2628"/>
            <a:stretch>
              <a:fillRect/>
            </a:stretch>
          </p:blipFill>
          <p:spPr bwMode="auto">
            <a:xfrm>
              <a:off x="0" y="1632435"/>
              <a:ext cx="5178427" cy="16905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4341" name="组合 16">
            <a:extLst>
              <a:ext uri="{FF2B5EF4-FFF2-40B4-BE49-F238E27FC236}">
                <a16:creationId xmlns:a16="http://schemas.microsoft.com/office/drawing/2014/main" id="{1204589E-4FF9-4889-BE6E-DC30797BA260}"/>
              </a:ext>
            </a:extLst>
          </p:cNvPr>
          <p:cNvGrpSpPr>
            <a:grpSpLocks/>
          </p:cNvGrpSpPr>
          <p:nvPr/>
        </p:nvGrpSpPr>
        <p:grpSpPr bwMode="auto">
          <a:xfrm>
            <a:off x="573088" y="6332538"/>
            <a:ext cx="2460113" cy="338554"/>
            <a:chOff x="1234" y="0"/>
            <a:chExt cx="2457390" cy="341069"/>
          </a:xfrm>
        </p:grpSpPr>
        <p:sp>
          <p:nvSpPr>
            <p:cNvPr id="14347" name="矩形 45">
              <a:extLst>
                <a:ext uri="{FF2B5EF4-FFF2-40B4-BE49-F238E27FC236}">
                  <a16:creationId xmlns:a16="http://schemas.microsoft.com/office/drawing/2014/main" id="{C364E6C3-9C5F-4963-97E4-653565DE998F}"/>
                </a:ext>
              </a:extLst>
            </p:cNvPr>
            <p:cNvSpPr>
              <a:spLocks noChangeArrowheads="1"/>
            </p:cNvSpPr>
            <p:nvPr/>
          </p:nvSpPr>
          <p:spPr bwMode="auto">
            <a:xfrm>
              <a:off x="402646" y="0"/>
              <a:ext cx="2055978" cy="3410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1600" dirty="0">
                  <a:solidFill>
                    <a:srgbClr val="FFFFFF"/>
                  </a:solidFill>
                </a:rPr>
                <a:t>Haihua.chen@unt.edu</a:t>
              </a:r>
              <a:endParaRPr lang="zh-CN" altLang="en-US" sz="1600" dirty="0">
                <a:solidFill>
                  <a:srgbClr val="FFFFFF"/>
                </a:solidFill>
              </a:endParaRPr>
            </a:p>
          </p:txBody>
        </p:sp>
        <p:pic>
          <p:nvPicPr>
            <p:cNvPr id="14348" name="组合 18">
              <a:extLst>
                <a:ext uri="{FF2B5EF4-FFF2-40B4-BE49-F238E27FC236}">
                  <a16:creationId xmlns:a16="http://schemas.microsoft.com/office/drawing/2014/main" id="{12CDE776-480E-4097-A83D-558E2016E53E}"/>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34" y="21724"/>
              <a:ext cx="298704" cy="298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4342" name="组合 25">
            <a:extLst>
              <a:ext uri="{FF2B5EF4-FFF2-40B4-BE49-F238E27FC236}">
                <a16:creationId xmlns:a16="http://schemas.microsoft.com/office/drawing/2014/main" id="{FE071961-8ADB-4D36-98A4-0B13E603A082}"/>
              </a:ext>
            </a:extLst>
          </p:cNvPr>
          <p:cNvGrpSpPr>
            <a:grpSpLocks/>
          </p:cNvGrpSpPr>
          <p:nvPr/>
        </p:nvGrpSpPr>
        <p:grpSpPr bwMode="auto">
          <a:xfrm>
            <a:off x="573088" y="5910263"/>
            <a:ext cx="1627772" cy="338554"/>
            <a:chOff x="1234" y="0"/>
            <a:chExt cx="1628821" cy="339807"/>
          </a:xfrm>
        </p:grpSpPr>
        <p:sp>
          <p:nvSpPr>
            <p:cNvPr id="14345" name="矩形 37">
              <a:extLst>
                <a:ext uri="{FF2B5EF4-FFF2-40B4-BE49-F238E27FC236}">
                  <a16:creationId xmlns:a16="http://schemas.microsoft.com/office/drawing/2014/main" id="{8CA3AAAD-9F77-43C2-884E-41423626A9F9}"/>
                </a:ext>
              </a:extLst>
            </p:cNvPr>
            <p:cNvSpPr>
              <a:spLocks noChangeArrowheads="1"/>
            </p:cNvSpPr>
            <p:nvPr/>
          </p:nvSpPr>
          <p:spPr bwMode="auto">
            <a:xfrm>
              <a:off x="402646" y="0"/>
              <a:ext cx="1227409" cy="3398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1600" dirty="0">
                  <a:solidFill>
                    <a:srgbClr val="FFFFFF"/>
                  </a:solidFill>
                </a:rPr>
                <a:t>9402688589</a:t>
              </a:r>
              <a:endParaRPr lang="zh-CN" altLang="en-US" sz="1600" dirty="0">
                <a:solidFill>
                  <a:srgbClr val="FFFFFF"/>
                </a:solidFill>
              </a:endParaRPr>
            </a:p>
          </p:txBody>
        </p:sp>
        <p:pic>
          <p:nvPicPr>
            <p:cNvPr id="14346" name="组合 27">
              <a:extLst>
                <a:ext uri="{FF2B5EF4-FFF2-40B4-BE49-F238E27FC236}">
                  <a16:creationId xmlns:a16="http://schemas.microsoft.com/office/drawing/2014/main" id="{A27628F6-6E4F-4080-94FA-C71E6B9B59BC}"/>
                </a:ext>
              </a:extLst>
            </p:cNvPr>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34" y="19247"/>
              <a:ext cx="298704" cy="298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4343" name="文本框 58">
            <a:extLst>
              <a:ext uri="{FF2B5EF4-FFF2-40B4-BE49-F238E27FC236}">
                <a16:creationId xmlns:a16="http://schemas.microsoft.com/office/drawing/2014/main" id="{E729DEBF-FEA4-4F06-A0A8-308B0BC68996}"/>
              </a:ext>
            </a:extLst>
          </p:cNvPr>
          <p:cNvSpPr txBox="1">
            <a:spLocks noChangeArrowheads="1"/>
          </p:cNvSpPr>
          <p:nvPr/>
        </p:nvSpPr>
        <p:spPr bwMode="auto">
          <a:xfrm>
            <a:off x="157163" y="1073150"/>
            <a:ext cx="11356975"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None/>
            </a:pPr>
            <a:r>
              <a:rPr lang="en-US" altLang="zh-CN" sz="4400" b="1" dirty="0">
                <a:solidFill>
                  <a:srgbClr val="1C4885"/>
                </a:solidFill>
                <a:latin typeface="微软雅黑" panose="020B0503020204020204" pitchFamily="34" charset="-122"/>
                <a:ea typeface="微软雅黑" panose="020B0503020204020204" pitchFamily="34" charset="-122"/>
              </a:rPr>
              <a:t>Lesson</a:t>
            </a:r>
            <a:r>
              <a:rPr lang="zh-CN" altLang="en-US" sz="4400" b="1" dirty="0">
                <a:solidFill>
                  <a:srgbClr val="1C4885"/>
                </a:solidFill>
                <a:latin typeface="微软雅黑" panose="020B0503020204020204" pitchFamily="34" charset="-122"/>
                <a:ea typeface="微软雅黑" panose="020B0503020204020204" pitchFamily="34" charset="-122"/>
              </a:rPr>
              <a:t> </a:t>
            </a:r>
            <a:r>
              <a:rPr lang="en-US" altLang="zh-CN" sz="4400" b="1" dirty="0">
                <a:solidFill>
                  <a:srgbClr val="1C4885"/>
                </a:solidFill>
                <a:latin typeface="微软雅黑" panose="020B0503020204020204" pitchFamily="34" charset="-122"/>
                <a:ea typeface="微软雅黑" panose="020B0503020204020204" pitchFamily="34" charset="-122"/>
              </a:rPr>
              <a:t>1:</a:t>
            </a:r>
            <a:r>
              <a:rPr lang="zh-CN" altLang="en-US" sz="4400" b="1" dirty="0">
                <a:solidFill>
                  <a:srgbClr val="1C4885"/>
                </a:solidFill>
                <a:latin typeface="微软雅黑" panose="020B0503020204020204" pitchFamily="34" charset="-122"/>
                <a:ea typeface="微软雅黑" panose="020B0503020204020204" pitchFamily="34" charset="-122"/>
              </a:rPr>
              <a:t> </a:t>
            </a:r>
            <a:r>
              <a:rPr lang="en-US" altLang="zh-CN" sz="4400" b="1" dirty="0">
                <a:solidFill>
                  <a:srgbClr val="1C4885"/>
                </a:solidFill>
                <a:latin typeface="微软雅黑" panose="020B0503020204020204" pitchFamily="34" charset="-122"/>
                <a:ea typeface="微软雅黑" panose="020B0503020204020204" pitchFamily="34" charset="-122"/>
              </a:rPr>
              <a:t>Core Concepts in INFO 5731 </a:t>
            </a:r>
            <a:endParaRPr lang="zh-CN" altLang="en-US" sz="4400" b="1" dirty="0">
              <a:solidFill>
                <a:srgbClr val="1C4885"/>
              </a:solidFill>
              <a:latin typeface="微软雅黑" panose="020B0503020204020204" pitchFamily="34" charset="-122"/>
              <a:ea typeface="微软雅黑" panose="020B0503020204020204" pitchFamily="34" charset="-122"/>
            </a:endParaRPr>
          </a:p>
        </p:txBody>
      </p:sp>
      <p:sp>
        <p:nvSpPr>
          <p:cNvPr id="14344" name="矩形 45">
            <a:extLst>
              <a:ext uri="{FF2B5EF4-FFF2-40B4-BE49-F238E27FC236}">
                <a16:creationId xmlns:a16="http://schemas.microsoft.com/office/drawing/2014/main" id="{F31AF5B8-EB25-47AE-9B67-D17EA96BC494}"/>
              </a:ext>
            </a:extLst>
          </p:cNvPr>
          <p:cNvSpPr>
            <a:spLocks noChangeArrowheads="1"/>
          </p:cNvSpPr>
          <p:nvPr/>
        </p:nvSpPr>
        <p:spPr bwMode="auto">
          <a:xfrm>
            <a:off x="495300" y="5049838"/>
            <a:ext cx="3662606"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2000" b="1" dirty="0">
                <a:solidFill>
                  <a:srgbClr val="FFFFFF"/>
                </a:solidFill>
              </a:rPr>
              <a:t>Haihua Chen</a:t>
            </a:r>
          </a:p>
          <a:p>
            <a:pPr eaLnBrk="1" hangingPunct="1">
              <a:lnSpc>
                <a:spcPct val="100000"/>
              </a:lnSpc>
              <a:spcBef>
                <a:spcPct val="0"/>
              </a:spcBef>
              <a:buFont typeface="Arial" panose="020B0604020202020204" pitchFamily="34" charset="0"/>
              <a:buNone/>
            </a:pPr>
            <a:r>
              <a:rPr lang="en-US" altLang="zh-CN" sz="2000" b="1" dirty="0">
                <a:solidFill>
                  <a:srgbClr val="FFFFFF"/>
                </a:solidFill>
              </a:rPr>
              <a:t>Assistant Professor, Data Science</a:t>
            </a:r>
            <a:endParaRPr lang="zh-CN" altLang="en-US" sz="2000" b="1" dirty="0">
              <a:solidFill>
                <a:srgbClr val="FFFFFF"/>
              </a:solidFill>
            </a:endParaRPr>
          </a:p>
        </p:txBody>
      </p:sp>
      <p:sp>
        <p:nvSpPr>
          <p:cNvPr id="2" name="Date Placeholder 1">
            <a:extLst>
              <a:ext uri="{FF2B5EF4-FFF2-40B4-BE49-F238E27FC236}">
                <a16:creationId xmlns:a16="http://schemas.microsoft.com/office/drawing/2014/main" id="{4D671E22-1E9E-4A12-92B3-2BC45B6985B1}"/>
              </a:ext>
            </a:extLst>
          </p:cNvPr>
          <p:cNvSpPr>
            <a:spLocks noGrp="1"/>
          </p:cNvSpPr>
          <p:nvPr>
            <p:ph type="dt" sz="half" idx="10"/>
          </p:nvPr>
        </p:nvSpPr>
        <p:spPr/>
        <p:txBody>
          <a:bodyPr/>
          <a:lstStyle/>
          <a:p>
            <a:fld id="{BCD9A21F-CE62-4E21-8CB1-1C7207DE35B2}" type="datetime1">
              <a:rPr lang="en-US" smtClean="0"/>
              <a:t>8/21/24</a:t>
            </a:fld>
            <a:endParaRPr lang="en-US"/>
          </a:p>
        </p:txBody>
      </p:sp>
      <p:sp>
        <p:nvSpPr>
          <p:cNvPr id="3" name="Slide Number Placeholder 2">
            <a:extLst>
              <a:ext uri="{FF2B5EF4-FFF2-40B4-BE49-F238E27FC236}">
                <a16:creationId xmlns:a16="http://schemas.microsoft.com/office/drawing/2014/main" id="{E9BCD620-C139-4921-B299-56287B8CEFB5}"/>
              </a:ext>
            </a:extLst>
          </p:cNvPr>
          <p:cNvSpPr>
            <a:spLocks noGrp="1"/>
          </p:cNvSpPr>
          <p:nvPr>
            <p:ph type="sldNum" sz="quarter" idx="12"/>
          </p:nvPr>
        </p:nvSpPr>
        <p:spPr/>
        <p:txBody>
          <a:bodyPr/>
          <a:lstStyle/>
          <a:p>
            <a:fld id="{04D66074-13DA-4C61-8B58-736C81065B4D}" type="slidenum">
              <a:rPr lang="en-US" smtClean="0"/>
              <a:t>1</a:t>
            </a:fld>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334963" y="117437"/>
            <a:ext cx="5217425" cy="499851"/>
            <a:chOff x="334963" y="117437"/>
            <a:chExt cx="4649251" cy="499851"/>
          </a:xfrm>
        </p:grpSpPr>
        <p:grpSp>
          <p:nvGrpSpPr>
            <p:cNvPr id="10" name="组合 9"/>
            <p:cNvGrpSpPr/>
            <p:nvPr/>
          </p:nvGrpSpPr>
          <p:grpSpPr>
            <a:xfrm>
              <a:off x="334963" y="117437"/>
              <a:ext cx="487692" cy="394102"/>
              <a:chOff x="1689101" y="1962151"/>
              <a:chExt cx="2117725" cy="1711325"/>
            </a:xfrm>
            <a:solidFill>
              <a:srgbClr val="002060"/>
            </a:solidFill>
            <a:scene3d>
              <a:camera prst="orthographicFront"/>
              <a:lightRig rig="flat" dir="t"/>
            </a:scene3d>
          </p:grpSpPr>
          <p:sp>
            <p:nvSpPr>
              <p:cNvPr id="14" name="Freeform 6"/>
              <p:cNvSpPr>
                <a:spLocks/>
              </p:cNvSpPr>
              <p:nvPr/>
            </p:nvSpPr>
            <p:spPr bwMode="auto">
              <a:xfrm>
                <a:off x="2016126" y="2319338"/>
                <a:ext cx="1462088" cy="1354138"/>
              </a:xfrm>
              <a:custGeom>
                <a:avLst/>
                <a:gdLst>
                  <a:gd name="T0" fmla="*/ 158 w 537"/>
                  <a:gd name="T1" fmla="*/ 499 h 499"/>
                  <a:gd name="T2" fmla="*/ 1 w 537"/>
                  <a:gd name="T3" fmla="*/ 499 h 499"/>
                  <a:gd name="T4" fmla="*/ 0 w 537"/>
                  <a:gd name="T5" fmla="*/ 483 h 499"/>
                  <a:gd name="T6" fmla="*/ 0 w 537"/>
                  <a:gd name="T7" fmla="*/ 242 h 499"/>
                  <a:gd name="T8" fmla="*/ 7 w 537"/>
                  <a:gd name="T9" fmla="*/ 225 h 499"/>
                  <a:gd name="T10" fmla="*/ 265 w 537"/>
                  <a:gd name="T11" fmla="*/ 3 h 499"/>
                  <a:gd name="T12" fmla="*/ 270 w 537"/>
                  <a:gd name="T13" fmla="*/ 0 h 499"/>
                  <a:gd name="T14" fmla="*/ 332 w 537"/>
                  <a:gd name="T15" fmla="*/ 56 h 499"/>
                  <a:gd name="T16" fmla="*/ 526 w 537"/>
                  <a:gd name="T17" fmla="*/ 228 h 499"/>
                  <a:gd name="T18" fmla="*/ 537 w 537"/>
                  <a:gd name="T19" fmla="*/ 254 h 499"/>
                  <a:gd name="T20" fmla="*/ 537 w 537"/>
                  <a:gd name="T21" fmla="*/ 475 h 499"/>
                  <a:gd name="T22" fmla="*/ 537 w 537"/>
                  <a:gd name="T23" fmla="*/ 498 h 499"/>
                  <a:gd name="T24" fmla="*/ 381 w 537"/>
                  <a:gd name="T25" fmla="*/ 498 h 499"/>
                  <a:gd name="T26" fmla="*/ 380 w 537"/>
                  <a:gd name="T27" fmla="*/ 483 h 499"/>
                  <a:gd name="T28" fmla="*/ 380 w 537"/>
                  <a:gd name="T29" fmla="*/ 375 h 499"/>
                  <a:gd name="T30" fmla="*/ 274 w 537"/>
                  <a:gd name="T31" fmla="*/ 268 h 499"/>
                  <a:gd name="T32" fmla="*/ 159 w 537"/>
                  <a:gd name="T33" fmla="*/ 363 h 499"/>
                  <a:gd name="T34" fmla="*/ 158 w 537"/>
                  <a:gd name="T35" fmla="*/ 456 h 499"/>
                  <a:gd name="T36" fmla="*/ 158 w 537"/>
                  <a:gd name="T37" fmla="*/ 499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37" h="499">
                    <a:moveTo>
                      <a:pt x="158" y="499"/>
                    </a:moveTo>
                    <a:cubicBezTo>
                      <a:pt x="105" y="499"/>
                      <a:pt x="54" y="499"/>
                      <a:pt x="1" y="499"/>
                    </a:cubicBezTo>
                    <a:cubicBezTo>
                      <a:pt x="1" y="493"/>
                      <a:pt x="0" y="488"/>
                      <a:pt x="0" y="483"/>
                    </a:cubicBezTo>
                    <a:cubicBezTo>
                      <a:pt x="0" y="403"/>
                      <a:pt x="0" y="322"/>
                      <a:pt x="0" y="242"/>
                    </a:cubicBezTo>
                    <a:cubicBezTo>
                      <a:pt x="0" y="236"/>
                      <a:pt x="3" y="229"/>
                      <a:pt x="7" y="225"/>
                    </a:cubicBezTo>
                    <a:cubicBezTo>
                      <a:pt x="93" y="151"/>
                      <a:pt x="179" y="77"/>
                      <a:pt x="265" y="3"/>
                    </a:cubicBezTo>
                    <a:cubicBezTo>
                      <a:pt x="266" y="2"/>
                      <a:pt x="267" y="2"/>
                      <a:pt x="270" y="0"/>
                    </a:cubicBezTo>
                    <a:cubicBezTo>
                      <a:pt x="290" y="19"/>
                      <a:pt x="311" y="37"/>
                      <a:pt x="332" y="56"/>
                    </a:cubicBezTo>
                    <a:cubicBezTo>
                      <a:pt x="397" y="113"/>
                      <a:pt x="461" y="171"/>
                      <a:pt x="526" y="228"/>
                    </a:cubicBezTo>
                    <a:cubicBezTo>
                      <a:pt x="534" y="235"/>
                      <a:pt x="537" y="243"/>
                      <a:pt x="537" y="254"/>
                    </a:cubicBezTo>
                    <a:cubicBezTo>
                      <a:pt x="537" y="327"/>
                      <a:pt x="537" y="401"/>
                      <a:pt x="537" y="475"/>
                    </a:cubicBezTo>
                    <a:cubicBezTo>
                      <a:pt x="537" y="483"/>
                      <a:pt x="537" y="490"/>
                      <a:pt x="537" y="498"/>
                    </a:cubicBezTo>
                    <a:cubicBezTo>
                      <a:pt x="484" y="498"/>
                      <a:pt x="434" y="498"/>
                      <a:pt x="381" y="498"/>
                    </a:cubicBezTo>
                    <a:cubicBezTo>
                      <a:pt x="381" y="493"/>
                      <a:pt x="380" y="488"/>
                      <a:pt x="380" y="483"/>
                    </a:cubicBezTo>
                    <a:cubicBezTo>
                      <a:pt x="380" y="447"/>
                      <a:pt x="381" y="411"/>
                      <a:pt x="380" y="375"/>
                    </a:cubicBezTo>
                    <a:cubicBezTo>
                      <a:pt x="379" y="317"/>
                      <a:pt x="333" y="271"/>
                      <a:pt x="274" y="268"/>
                    </a:cubicBezTo>
                    <a:cubicBezTo>
                      <a:pt x="217" y="265"/>
                      <a:pt x="165" y="306"/>
                      <a:pt x="159" y="363"/>
                    </a:cubicBezTo>
                    <a:cubicBezTo>
                      <a:pt x="156" y="394"/>
                      <a:pt x="158" y="425"/>
                      <a:pt x="158" y="456"/>
                    </a:cubicBezTo>
                    <a:cubicBezTo>
                      <a:pt x="158" y="470"/>
                      <a:pt x="158" y="484"/>
                      <a:pt x="158" y="499"/>
                    </a:cubicBezTo>
                    <a:close/>
                  </a:path>
                </a:pathLst>
              </a:custGeom>
              <a:solidFill>
                <a:schemeClr val="accent1"/>
              </a:solidFill>
              <a:ln>
                <a:noFill/>
              </a:ln>
              <a:sp3d extrusionH="7620000" prstMaterial="matte"/>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Times New Roman" panose="02020603050405020304" pitchFamily="18" charset="0"/>
                  <a:cs typeface="Times New Roman" panose="02020603050405020304" pitchFamily="18" charset="0"/>
                </a:endParaRPr>
              </a:p>
            </p:txBody>
          </p:sp>
          <p:sp>
            <p:nvSpPr>
              <p:cNvPr id="15" name="Freeform 7"/>
              <p:cNvSpPr>
                <a:spLocks/>
              </p:cNvSpPr>
              <p:nvPr/>
            </p:nvSpPr>
            <p:spPr bwMode="auto">
              <a:xfrm>
                <a:off x="1689101" y="1962151"/>
                <a:ext cx="2117725" cy="1057275"/>
              </a:xfrm>
              <a:custGeom>
                <a:avLst/>
                <a:gdLst>
                  <a:gd name="T0" fmla="*/ 389 w 778"/>
                  <a:gd name="T1" fmla="*/ 0 h 390"/>
                  <a:gd name="T2" fmla="*/ 541 w 778"/>
                  <a:gd name="T3" fmla="*/ 133 h 390"/>
                  <a:gd name="T4" fmla="*/ 553 w 778"/>
                  <a:gd name="T5" fmla="*/ 111 h 390"/>
                  <a:gd name="T6" fmla="*/ 577 w 778"/>
                  <a:gd name="T7" fmla="*/ 104 h 390"/>
                  <a:gd name="T8" fmla="*/ 640 w 778"/>
                  <a:gd name="T9" fmla="*/ 107 h 390"/>
                  <a:gd name="T10" fmla="*/ 657 w 778"/>
                  <a:gd name="T11" fmla="*/ 130 h 390"/>
                  <a:gd name="T12" fmla="*/ 658 w 778"/>
                  <a:gd name="T13" fmla="*/ 221 h 390"/>
                  <a:gd name="T14" fmla="*/ 667 w 778"/>
                  <a:gd name="T15" fmla="*/ 243 h 390"/>
                  <a:gd name="T16" fmla="*/ 756 w 778"/>
                  <a:gd name="T17" fmla="*/ 321 h 390"/>
                  <a:gd name="T18" fmla="*/ 764 w 778"/>
                  <a:gd name="T19" fmla="*/ 373 h 390"/>
                  <a:gd name="T20" fmla="*/ 710 w 778"/>
                  <a:gd name="T21" fmla="*/ 374 h 390"/>
                  <a:gd name="T22" fmla="*/ 402 w 778"/>
                  <a:gd name="T23" fmla="*/ 104 h 390"/>
                  <a:gd name="T24" fmla="*/ 376 w 778"/>
                  <a:gd name="T25" fmla="*/ 104 h 390"/>
                  <a:gd name="T26" fmla="*/ 67 w 778"/>
                  <a:gd name="T27" fmla="*/ 374 h 390"/>
                  <a:gd name="T28" fmla="*/ 15 w 778"/>
                  <a:gd name="T29" fmla="*/ 375 h 390"/>
                  <a:gd name="T30" fmla="*/ 21 w 778"/>
                  <a:gd name="T31" fmla="*/ 322 h 390"/>
                  <a:gd name="T32" fmla="*/ 289 w 778"/>
                  <a:gd name="T33" fmla="*/ 87 h 390"/>
                  <a:gd name="T34" fmla="*/ 389 w 778"/>
                  <a:gd name="T35" fmla="*/ 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78" h="390">
                    <a:moveTo>
                      <a:pt x="389" y="0"/>
                    </a:moveTo>
                    <a:cubicBezTo>
                      <a:pt x="441" y="45"/>
                      <a:pt x="491" y="90"/>
                      <a:pt x="541" y="133"/>
                    </a:cubicBezTo>
                    <a:cubicBezTo>
                      <a:pt x="545" y="125"/>
                      <a:pt x="547" y="115"/>
                      <a:pt x="553" y="111"/>
                    </a:cubicBezTo>
                    <a:cubicBezTo>
                      <a:pt x="559" y="106"/>
                      <a:pt x="569" y="104"/>
                      <a:pt x="577" y="104"/>
                    </a:cubicBezTo>
                    <a:cubicBezTo>
                      <a:pt x="598" y="104"/>
                      <a:pt x="619" y="105"/>
                      <a:pt x="640" y="107"/>
                    </a:cubicBezTo>
                    <a:cubicBezTo>
                      <a:pt x="653" y="108"/>
                      <a:pt x="658" y="116"/>
                      <a:pt x="657" y="130"/>
                    </a:cubicBezTo>
                    <a:cubicBezTo>
                      <a:pt x="657" y="160"/>
                      <a:pt x="656" y="191"/>
                      <a:pt x="658" y="221"/>
                    </a:cubicBezTo>
                    <a:cubicBezTo>
                      <a:pt x="658" y="229"/>
                      <a:pt x="662" y="238"/>
                      <a:pt x="667" y="243"/>
                    </a:cubicBezTo>
                    <a:cubicBezTo>
                      <a:pt x="696" y="269"/>
                      <a:pt x="726" y="295"/>
                      <a:pt x="756" y="321"/>
                    </a:cubicBezTo>
                    <a:cubicBezTo>
                      <a:pt x="775" y="337"/>
                      <a:pt x="778" y="357"/>
                      <a:pt x="764" y="373"/>
                    </a:cubicBezTo>
                    <a:cubicBezTo>
                      <a:pt x="751" y="390"/>
                      <a:pt x="729" y="390"/>
                      <a:pt x="710" y="374"/>
                    </a:cubicBezTo>
                    <a:cubicBezTo>
                      <a:pt x="608" y="284"/>
                      <a:pt x="505" y="194"/>
                      <a:pt x="402" y="104"/>
                    </a:cubicBezTo>
                    <a:cubicBezTo>
                      <a:pt x="392" y="95"/>
                      <a:pt x="386" y="94"/>
                      <a:pt x="376" y="104"/>
                    </a:cubicBezTo>
                    <a:cubicBezTo>
                      <a:pt x="273" y="194"/>
                      <a:pt x="170" y="284"/>
                      <a:pt x="67" y="374"/>
                    </a:cubicBezTo>
                    <a:cubicBezTo>
                      <a:pt x="49" y="389"/>
                      <a:pt x="29" y="390"/>
                      <a:pt x="15" y="375"/>
                    </a:cubicBezTo>
                    <a:cubicBezTo>
                      <a:pt x="0" y="359"/>
                      <a:pt x="2" y="338"/>
                      <a:pt x="21" y="322"/>
                    </a:cubicBezTo>
                    <a:cubicBezTo>
                      <a:pt x="110" y="244"/>
                      <a:pt x="200" y="165"/>
                      <a:pt x="289" y="87"/>
                    </a:cubicBezTo>
                    <a:cubicBezTo>
                      <a:pt x="322" y="59"/>
                      <a:pt x="355" y="30"/>
                      <a:pt x="389" y="0"/>
                    </a:cubicBezTo>
                    <a:close/>
                  </a:path>
                </a:pathLst>
              </a:custGeom>
              <a:solidFill>
                <a:schemeClr val="accent1"/>
              </a:solidFill>
              <a:ln>
                <a:noFill/>
              </a:ln>
              <a:sp3d extrusionH="7620000" prstMaterial="matte"/>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Times New Roman" panose="02020603050405020304" pitchFamily="18" charset="0"/>
                  <a:cs typeface="Times New Roman" panose="02020603050405020304" pitchFamily="18" charset="0"/>
                </a:endParaRPr>
              </a:p>
            </p:txBody>
          </p:sp>
        </p:grpSp>
        <p:sp>
          <p:nvSpPr>
            <p:cNvPr id="13" name="文本框 12"/>
            <p:cNvSpPr txBox="1"/>
            <p:nvPr/>
          </p:nvSpPr>
          <p:spPr>
            <a:xfrm>
              <a:off x="822289" y="155623"/>
              <a:ext cx="4161925" cy="461665"/>
            </a:xfrm>
            <a:prstGeom prst="rect">
              <a:avLst/>
            </a:prstGeom>
            <a:noFill/>
          </p:spPr>
          <p:txBody>
            <a:bodyPr wrap="square" rtlCol="0">
              <a:spAutoFit/>
            </a:bodyPr>
            <a:lstStyle/>
            <a:p>
              <a:r>
                <a:rPr lang="en-US" altLang="zh-CN" sz="2400" dirty="0">
                  <a:solidFill>
                    <a:schemeClr val="accent5">
                      <a:lumMod val="50000"/>
                    </a:schemeClr>
                  </a:solidFill>
                  <a:latin typeface="Times New Roman" panose="02020603050405020304" pitchFamily="18" charset="0"/>
                  <a:cs typeface="Times New Roman" panose="02020603050405020304" pitchFamily="18" charset="0"/>
                </a:rPr>
                <a:t>Stemming</a:t>
              </a:r>
              <a:endParaRPr lang="zh-CN" altLang="en-US" sz="2400" dirty="0">
                <a:solidFill>
                  <a:schemeClr val="accent5">
                    <a:lumMod val="50000"/>
                  </a:schemeClr>
                </a:solidFill>
                <a:latin typeface="Times New Roman" panose="02020603050405020304" pitchFamily="18" charset="0"/>
                <a:cs typeface="Times New Roman" panose="02020603050405020304" pitchFamily="18" charset="0"/>
              </a:endParaRPr>
            </a:p>
          </p:txBody>
        </p:sp>
      </p:grpSp>
      <p:sp>
        <p:nvSpPr>
          <p:cNvPr id="2" name="Rectangle 1">
            <a:extLst>
              <a:ext uri="{FF2B5EF4-FFF2-40B4-BE49-F238E27FC236}">
                <a16:creationId xmlns:a16="http://schemas.microsoft.com/office/drawing/2014/main" id="{F615947A-2342-4D1A-85DC-F1B6387F1242}"/>
              </a:ext>
            </a:extLst>
          </p:cNvPr>
          <p:cNvSpPr/>
          <p:nvPr/>
        </p:nvSpPr>
        <p:spPr>
          <a:xfrm>
            <a:off x="1062086" y="1364778"/>
            <a:ext cx="9863580" cy="954107"/>
          </a:xfrm>
          <a:prstGeom prst="rect">
            <a:avLst/>
          </a:prstGeom>
        </p:spPr>
        <p:txBody>
          <a:bodyPr wrap="square">
            <a:spAutoFit/>
          </a:bodyPr>
          <a:lstStyle/>
          <a:p>
            <a:r>
              <a:rPr lang="en-US" sz="2800" dirty="0"/>
              <a:t>Stemming is the process of </a:t>
            </a:r>
            <a:r>
              <a:rPr lang="en-US" sz="2800" b="1" dirty="0"/>
              <a:t>eliminating affixes </a:t>
            </a:r>
            <a:r>
              <a:rPr lang="en-US" sz="2800" dirty="0"/>
              <a:t>(suffixed, prefixes, infixes, circumfixes) from a word in order to obtain a word stem.</a:t>
            </a:r>
          </a:p>
        </p:txBody>
      </p:sp>
      <p:pic>
        <p:nvPicPr>
          <p:cNvPr id="3" name="Picture 2">
            <a:extLst>
              <a:ext uri="{FF2B5EF4-FFF2-40B4-BE49-F238E27FC236}">
                <a16:creationId xmlns:a16="http://schemas.microsoft.com/office/drawing/2014/main" id="{6F7553B3-78FB-4FFE-956F-AAB84AC16479}"/>
              </a:ext>
            </a:extLst>
          </p:cNvPr>
          <p:cNvPicPr>
            <a:picLocks noChangeAspect="1"/>
          </p:cNvPicPr>
          <p:nvPr/>
        </p:nvPicPr>
        <p:blipFill>
          <a:blip r:embed="rId3"/>
          <a:stretch>
            <a:fillRect/>
          </a:stretch>
        </p:blipFill>
        <p:spPr>
          <a:xfrm>
            <a:off x="4074588" y="2907726"/>
            <a:ext cx="3838575" cy="1457325"/>
          </a:xfrm>
          <a:prstGeom prst="rect">
            <a:avLst/>
          </a:prstGeom>
        </p:spPr>
      </p:pic>
      <p:sp>
        <p:nvSpPr>
          <p:cNvPr id="4" name="Date Placeholder 3">
            <a:extLst>
              <a:ext uri="{FF2B5EF4-FFF2-40B4-BE49-F238E27FC236}">
                <a16:creationId xmlns:a16="http://schemas.microsoft.com/office/drawing/2014/main" id="{BC811041-2FE2-45EC-943D-F9FA0875CC0F}"/>
              </a:ext>
            </a:extLst>
          </p:cNvPr>
          <p:cNvSpPr>
            <a:spLocks noGrp="1"/>
          </p:cNvSpPr>
          <p:nvPr>
            <p:ph type="dt" sz="half" idx="10"/>
          </p:nvPr>
        </p:nvSpPr>
        <p:spPr/>
        <p:txBody>
          <a:bodyPr/>
          <a:lstStyle/>
          <a:p>
            <a:fld id="{1A4CFCB5-5063-4AC8-B1E9-2B088802D118}" type="datetime1">
              <a:rPr lang="en-US" smtClean="0"/>
              <a:t>8/21/24</a:t>
            </a:fld>
            <a:endParaRPr lang="en-US"/>
          </a:p>
        </p:txBody>
      </p:sp>
      <p:sp>
        <p:nvSpPr>
          <p:cNvPr id="5" name="Slide Number Placeholder 4">
            <a:extLst>
              <a:ext uri="{FF2B5EF4-FFF2-40B4-BE49-F238E27FC236}">
                <a16:creationId xmlns:a16="http://schemas.microsoft.com/office/drawing/2014/main" id="{AE95E2A4-929D-4F19-8BE3-43536DA691A1}"/>
              </a:ext>
            </a:extLst>
          </p:cNvPr>
          <p:cNvSpPr>
            <a:spLocks noGrp="1"/>
          </p:cNvSpPr>
          <p:nvPr>
            <p:ph type="sldNum" sz="quarter" idx="12"/>
          </p:nvPr>
        </p:nvSpPr>
        <p:spPr/>
        <p:txBody>
          <a:bodyPr/>
          <a:lstStyle/>
          <a:p>
            <a:fld id="{04D66074-13DA-4C61-8B58-736C81065B4D}" type="slidenum">
              <a:rPr lang="en-US" smtClean="0"/>
              <a:t>10</a:t>
            </a:fld>
            <a:endParaRPr lang="en-US"/>
          </a:p>
        </p:txBody>
      </p:sp>
    </p:spTree>
    <p:extLst>
      <p:ext uri="{BB962C8B-B14F-4D97-AF65-F5344CB8AC3E}">
        <p14:creationId xmlns:p14="http://schemas.microsoft.com/office/powerpoint/2010/main" val="3602060052"/>
      </p:ext>
    </p:extLst>
  </p:cSld>
  <p:clrMapOvr>
    <a:masterClrMapping/>
  </p:clrMapOvr>
  <p:transition>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334963" y="117437"/>
            <a:ext cx="5217425" cy="499851"/>
            <a:chOff x="334963" y="117437"/>
            <a:chExt cx="4649251" cy="499851"/>
          </a:xfrm>
        </p:grpSpPr>
        <p:grpSp>
          <p:nvGrpSpPr>
            <p:cNvPr id="10" name="组合 9"/>
            <p:cNvGrpSpPr/>
            <p:nvPr/>
          </p:nvGrpSpPr>
          <p:grpSpPr>
            <a:xfrm>
              <a:off x="334963" y="117437"/>
              <a:ext cx="487692" cy="394102"/>
              <a:chOff x="1689101" y="1962151"/>
              <a:chExt cx="2117725" cy="1711325"/>
            </a:xfrm>
            <a:solidFill>
              <a:srgbClr val="002060"/>
            </a:solidFill>
            <a:scene3d>
              <a:camera prst="orthographicFront"/>
              <a:lightRig rig="flat" dir="t"/>
            </a:scene3d>
          </p:grpSpPr>
          <p:sp>
            <p:nvSpPr>
              <p:cNvPr id="14" name="Freeform 6"/>
              <p:cNvSpPr>
                <a:spLocks/>
              </p:cNvSpPr>
              <p:nvPr/>
            </p:nvSpPr>
            <p:spPr bwMode="auto">
              <a:xfrm>
                <a:off x="2016126" y="2319338"/>
                <a:ext cx="1462088" cy="1354138"/>
              </a:xfrm>
              <a:custGeom>
                <a:avLst/>
                <a:gdLst>
                  <a:gd name="T0" fmla="*/ 158 w 537"/>
                  <a:gd name="T1" fmla="*/ 499 h 499"/>
                  <a:gd name="T2" fmla="*/ 1 w 537"/>
                  <a:gd name="T3" fmla="*/ 499 h 499"/>
                  <a:gd name="T4" fmla="*/ 0 w 537"/>
                  <a:gd name="T5" fmla="*/ 483 h 499"/>
                  <a:gd name="T6" fmla="*/ 0 w 537"/>
                  <a:gd name="T7" fmla="*/ 242 h 499"/>
                  <a:gd name="T8" fmla="*/ 7 w 537"/>
                  <a:gd name="T9" fmla="*/ 225 h 499"/>
                  <a:gd name="T10" fmla="*/ 265 w 537"/>
                  <a:gd name="T11" fmla="*/ 3 h 499"/>
                  <a:gd name="T12" fmla="*/ 270 w 537"/>
                  <a:gd name="T13" fmla="*/ 0 h 499"/>
                  <a:gd name="T14" fmla="*/ 332 w 537"/>
                  <a:gd name="T15" fmla="*/ 56 h 499"/>
                  <a:gd name="T16" fmla="*/ 526 w 537"/>
                  <a:gd name="T17" fmla="*/ 228 h 499"/>
                  <a:gd name="T18" fmla="*/ 537 w 537"/>
                  <a:gd name="T19" fmla="*/ 254 h 499"/>
                  <a:gd name="T20" fmla="*/ 537 w 537"/>
                  <a:gd name="T21" fmla="*/ 475 h 499"/>
                  <a:gd name="T22" fmla="*/ 537 w 537"/>
                  <a:gd name="T23" fmla="*/ 498 h 499"/>
                  <a:gd name="T24" fmla="*/ 381 w 537"/>
                  <a:gd name="T25" fmla="*/ 498 h 499"/>
                  <a:gd name="T26" fmla="*/ 380 w 537"/>
                  <a:gd name="T27" fmla="*/ 483 h 499"/>
                  <a:gd name="T28" fmla="*/ 380 w 537"/>
                  <a:gd name="T29" fmla="*/ 375 h 499"/>
                  <a:gd name="T30" fmla="*/ 274 w 537"/>
                  <a:gd name="T31" fmla="*/ 268 h 499"/>
                  <a:gd name="T32" fmla="*/ 159 w 537"/>
                  <a:gd name="T33" fmla="*/ 363 h 499"/>
                  <a:gd name="T34" fmla="*/ 158 w 537"/>
                  <a:gd name="T35" fmla="*/ 456 h 499"/>
                  <a:gd name="T36" fmla="*/ 158 w 537"/>
                  <a:gd name="T37" fmla="*/ 499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37" h="499">
                    <a:moveTo>
                      <a:pt x="158" y="499"/>
                    </a:moveTo>
                    <a:cubicBezTo>
                      <a:pt x="105" y="499"/>
                      <a:pt x="54" y="499"/>
                      <a:pt x="1" y="499"/>
                    </a:cubicBezTo>
                    <a:cubicBezTo>
                      <a:pt x="1" y="493"/>
                      <a:pt x="0" y="488"/>
                      <a:pt x="0" y="483"/>
                    </a:cubicBezTo>
                    <a:cubicBezTo>
                      <a:pt x="0" y="403"/>
                      <a:pt x="0" y="322"/>
                      <a:pt x="0" y="242"/>
                    </a:cubicBezTo>
                    <a:cubicBezTo>
                      <a:pt x="0" y="236"/>
                      <a:pt x="3" y="229"/>
                      <a:pt x="7" y="225"/>
                    </a:cubicBezTo>
                    <a:cubicBezTo>
                      <a:pt x="93" y="151"/>
                      <a:pt x="179" y="77"/>
                      <a:pt x="265" y="3"/>
                    </a:cubicBezTo>
                    <a:cubicBezTo>
                      <a:pt x="266" y="2"/>
                      <a:pt x="267" y="2"/>
                      <a:pt x="270" y="0"/>
                    </a:cubicBezTo>
                    <a:cubicBezTo>
                      <a:pt x="290" y="19"/>
                      <a:pt x="311" y="37"/>
                      <a:pt x="332" y="56"/>
                    </a:cubicBezTo>
                    <a:cubicBezTo>
                      <a:pt x="397" y="113"/>
                      <a:pt x="461" y="171"/>
                      <a:pt x="526" y="228"/>
                    </a:cubicBezTo>
                    <a:cubicBezTo>
                      <a:pt x="534" y="235"/>
                      <a:pt x="537" y="243"/>
                      <a:pt x="537" y="254"/>
                    </a:cubicBezTo>
                    <a:cubicBezTo>
                      <a:pt x="537" y="327"/>
                      <a:pt x="537" y="401"/>
                      <a:pt x="537" y="475"/>
                    </a:cubicBezTo>
                    <a:cubicBezTo>
                      <a:pt x="537" y="483"/>
                      <a:pt x="537" y="490"/>
                      <a:pt x="537" y="498"/>
                    </a:cubicBezTo>
                    <a:cubicBezTo>
                      <a:pt x="484" y="498"/>
                      <a:pt x="434" y="498"/>
                      <a:pt x="381" y="498"/>
                    </a:cubicBezTo>
                    <a:cubicBezTo>
                      <a:pt x="381" y="493"/>
                      <a:pt x="380" y="488"/>
                      <a:pt x="380" y="483"/>
                    </a:cubicBezTo>
                    <a:cubicBezTo>
                      <a:pt x="380" y="447"/>
                      <a:pt x="381" y="411"/>
                      <a:pt x="380" y="375"/>
                    </a:cubicBezTo>
                    <a:cubicBezTo>
                      <a:pt x="379" y="317"/>
                      <a:pt x="333" y="271"/>
                      <a:pt x="274" y="268"/>
                    </a:cubicBezTo>
                    <a:cubicBezTo>
                      <a:pt x="217" y="265"/>
                      <a:pt x="165" y="306"/>
                      <a:pt x="159" y="363"/>
                    </a:cubicBezTo>
                    <a:cubicBezTo>
                      <a:pt x="156" y="394"/>
                      <a:pt x="158" y="425"/>
                      <a:pt x="158" y="456"/>
                    </a:cubicBezTo>
                    <a:cubicBezTo>
                      <a:pt x="158" y="470"/>
                      <a:pt x="158" y="484"/>
                      <a:pt x="158" y="499"/>
                    </a:cubicBezTo>
                    <a:close/>
                  </a:path>
                </a:pathLst>
              </a:custGeom>
              <a:solidFill>
                <a:schemeClr val="accent1"/>
              </a:solidFill>
              <a:ln>
                <a:noFill/>
              </a:ln>
              <a:sp3d extrusionH="7620000" prstMaterial="matte"/>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Times New Roman" panose="02020603050405020304" pitchFamily="18" charset="0"/>
                  <a:cs typeface="Times New Roman" panose="02020603050405020304" pitchFamily="18" charset="0"/>
                </a:endParaRPr>
              </a:p>
            </p:txBody>
          </p:sp>
          <p:sp>
            <p:nvSpPr>
              <p:cNvPr id="15" name="Freeform 7"/>
              <p:cNvSpPr>
                <a:spLocks/>
              </p:cNvSpPr>
              <p:nvPr/>
            </p:nvSpPr>
            <p:spPr bwMode="auto">
              <a:xfrm>
                <a:off x="1689101" y="1962151"/>
                <a:ext cx="2117725" cy="1057275"/>
              </a:xfrm>
              <a:custGeom>
                <a:avLst/>
                <a:gdLst>
                  <a:gd name="T0" fmla="*/ 389 w 778"/>
                  <a:gd name="T1" fmla="*/ 0 h 390"/>
                  <a:gd name="T2" fmla="*/ 541 w 778"/>
                  <a:gd name="T3" fmla="*/ 133 h 390"/>
                  <a:gd name="T4" fmla="*/ 553 w 778"/>
                  <a:gd name="T5" fmla="*/ 111 h 390"/>
                  <a:gd name="T6" fmla="*/ 577 w 778"/>
                  <a:gd name="T7" fmla="*/ 104 h 390"/>
                  <a:gd name="T8" fmla="*/ 640 w 778"/>
                  <a:gd name="T9" fmla="*/ 107 h 390"/>
                  <a:gd name="T10" fmla="*/ 657 w 778"/>
                  <a:gd name="T11" fmla="*/ 130 h 390"/>
                  <a:gd name="T12" fmla="*/ 658 w 778"/>
                  <a:gd name="T13" fmla="*/ 221 h 390"/>
                  <a:gd name="T14" fmla="*/ 667 w 778"/>
                  <a:gd name="T15" fmla="*/ 243 h 390"/>
                  <a:gd name="T16" fmla="*/ 756 w 778"/>
                  <a:gd name="T17" fmla="*/ 321 h 390"/>
                  <a:gd name="T18" fmla="*/ 764 w 778"/>
                  <a:gd name="T19" fmla="*/ 373 h 390"/>
                  <a:gd name="T20" fmla="*/ 710 w 778"/>
                  <a:gd name="T21" fmla="*/ 374 h 390"/>
                  <a:gd name="T22" fmla="*/ 402 w 778"/>
                  <a:gd name="T23" fmla="*/ 104 h 390"/>
                  <a:gd name="T24" fmla="*/ 376 w 778"/>
                  <a:gd name="T25" fmla="*/ 104 h 390"/>
                  <a:gd name="T26" fmla="*/ 67 w 778"/>
                  <a:gd name="T27" fmla="*/ 374 h 390"/>
                  <a:gd name="T28" fmla="*/ 15 w 778"/>
                  <a:gd name="T29" fmla="*/ 375 h 390"/>
                  <a:gd name="T30" fmla="*/ 21 w 778"/>
                  <a:gd name="T31" fmla="*/ 322 h 390"/>
                  <a:gd name="T32" fmla="*/ 289 w 778"/>
                  <a:gd name="T33" fmla="*/ 87 h 390"/>
                  <a:gd name="T34" fmla="*/ 389 w 778"/>
                  <a:gd name="T35" fmla="*/ 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78" h="390">
                    <a:moveTo>
                      <a:pt x="389" y="0"/>
                    </a:moveTo>
                    <a:cubicBezTo>
                      <a:pt x="441" y="45"/>
                      <a:pt x="491" y="90"/>
                      <a:pt x="541" y="133"/>
                    </a:cubicBezTo>
                    <a:cubicBezTo>
                      <a:pt x="545" y="125"/>
                      <a:pt x="547" y="115"/>
                      <a:pt x="553" y="111"/>
                    </a:cubicBezTo>
                    <a:cubicBezTo>
                      <a:pt x="559" y="106"/>
                      <a:pt x="569" y="104"/>
                      <a:pt x="577" y="104"/>
                    </a:cubicBezTo>
                    <a:cubicBezTo>
                      <a:pt x="598" y="104"/>
                      <a:pt x="619" y="105"/>
                      <a:pt x="640" y="107"/>
                    </a:cubicBezTo>
                    <a:cubicBezTo>
                      <a:pt x="653" y="108"/>
                      <a:pt x="658" y="116"/>
                      <a:pt x="657" y="130"/>
                    </a:cubicBezTo>
                    <a:cubicBezTo>
                      <a:pt x="657" y="160"/>
                      <a:pt x="656" y="191"/>
                      <a:pt x="658" y="221"/>
                    </a:cubicBezTo>
                    <a:cubicBezTo>
                      <a:pt x="658" y="229"/>
                      <a:pt x="662" y="238"/>
                      <a:pt x="667" y="243"/>
                    </a:cubicBezTo>
                    <a:cubicBezTo>
                      <a:pt x="696" y="269"/>
                      <a:pt x="726" y="295"/>
                      <a:pt x="756" y="321"/>
                    </a:cubicBezTo>
                    <a:cubicBezTo>
                      <a:pt x="775" y="337"/>
                      <a:pt x="778" y="357"/>
                      <a:pt x="764" y="373"/>
                    </a:cubicBezTo>
                    <a:cubicBezTo>
                      <a:pt x="751" y="390"/>
                      <a:pt x="729" y="390"/>
                      <a:pt x="710" y="374"/>
                    </a:cubicBezTo>
                    <a:cubicBezTo>
                      <a:pt x="608" y="284"/>
                      <a:pt x="505" y="194"/>
                      <a:pt x="402" y="104"/>
                    </a:cubicBezTo>
                    <a:cubicBezTo>
                      <a:pt x="392" y="95"/>
                      <a:pt x="386" y="94"/>
                      <a:pt x="376" y="104"/>
                    </a:cubicBezTo>
                    <a:cubicBezTo>
                      <a:pt x="273" y="194"/>
                      <a:pt x="170" y="284"/>
                      <a:pt x="67" y="374"/>
                    </a:cubicBezTo>
                    <a:cubicBezTo>
                      <a:pt x="49" y="389"/>
                      <a:pt x="29" y="390"/>
                      <a:pt x="15" y="375"/>
                    </a:cubicBezTo>
                    <a:cubicBezTo>
                      <a:pt x="0" y="359"/>
                      <a:pt x="2" y="338"/>
                      <a:pt x="21" y="322"/>
                    </a:cubicBezTo>
                    <a:cubicBezTo>
                      <a:pt x="110" y="244"/>
                      <a:pt x="200" y="165"/>
                      <a:pt x="289" y="87"/>
                    </a:cubicBezTo>
                    <a:cubicBezTo>
                      <a:pt x="322" y="59"/>
                      <a:pt x="355" y="30"/>
                      <a:pt x="389" y="0"/>
                    </a:cubicBezTo>
                    <a:close/>
                  </a:path>
                </a:pathLst>
              </a:custGeom>
              <a:solidFill>
                <a:schemeClr val="accent1"/>
              </a:solidFill>
              <a:ln>
                <a:noFill/>
              </a:ln>
              <a:sp3d extrusionH="7620000" prstMaterial="matte"/>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Times New Roman" panose="02020603050405020304" pitchFamily="18" charset="0"/>
                  <a:cs typeface="Times New Roman" panose="02020603050405020304" pitchFamily="18" charset="0"/>
                </a:endParaRPr>
              </a:p>
            </p:txBody>
          </p:sp>
        </p:grpSp>
        <p:sp>
          <p:nvSpPr>
            <p:cNvPr id="13" name="文本框 12"/>
            <p:cNvSpPr txBox="1"/>
            <p:nvPr/>
          </p:nvSpPr>
          <p:spPr>
            <a:xfrm>
              <a:off x="822289" y="155623"/>
              <a:ext cx="4161925" cy="461665"/>
            </a:xfrm>
            <a:prstGeom prst="rect">
              <a:avLst/>
            </a:prstGeom>
            <a:noFill/>
          </p:spPr>
          <p:txBody>
            <a:bodyPr wrap="square" rtlCol="0">
              <a:spAutoFit/>
            </a:bodyPr>
            <a:lstStyle/>
            <a:p>
              <a:r>
                <a:rPr lang="en-US" altLang="zh-CN" sz="2400" dirty="0">
                  <a:solidFill>
                    <a:schemeClr val="accent5">
                      <a:lumMod val="50000"/>
                    </a:schemeClr>
                  </a:solidFill>
                  <a:latin typeface="Times New Roman" panose="02020603050405020304" pitchFamily="18" charset="0"/>
                  <a:cs typeface="Times New Roman" panose="02020603050405020304" pitchFamily="18" charset="0"/>
                </a:rPr>
                <a:t>Lemmatization</a:t>
              </a:r>
            </a:p>
          </p:txBody>
        </p:sp>
      </p:grpSp>
      <p:sp>
        <p:nvSpPr>
          <p:cNvPr id="2" name="Rectangle 1">
            <a:extLst>
              <a:ext uri="{FF2B5EF4-FFF2-40B4-BE49-F238E27FC236}">
                <a16:creationId xmlns:a16="http://schemas.microsoft.com/office/drawing/2014/main" id="{D7ECD549-8F6F-43D1-B377-A7316B00888E}"/>
              </a:ext>
            </a:extLst>
          </p:cNvPr>
          <p:cNvSpPr/>
          <p:nvPr/>
        </p:nvSpPr>
        <p:spPr>
          <a:xfrm>
            <a:off x="797330" y="1182231"/>
            <a:ext cx="11170763" cy="2246769"/>
          </a:xfrm>
          <a:prstGeom prst="rect">
            <a:avLst/>
          </a:prstGeom>
        </p:spPr>
        <p:txBody>
          <a:bodyPr wrap="square">
            <a:spAutoFit/>
          </a:bodyPr>
          <a:lstStyle/>
          <a:p>
            <a:r>
              <a:rPr lang="en-US" sz="2800" dirty="0"/>
              <a:t>Lemmatization is related to stemming, differing in that lemmatization is able to </a:t>
            </a:r>
            <a:r>
              <a:rPr lang="en-US" sz="2800" b="1" dirty="0"/>
              <a:t>capture a word’s canonical forms based on its </a:t>
            </a:r>
            <a:r>
              <a:rPr lang="en-US" sz="2800" b="1" dirty="0">
                <a:solidFill>
                  <a:srgbClr val="FF0000"/>
                </a:solidFill>
              </a:rPr>
              <a:t>lemma</a:t>
            </a:r>
            <a:r>
              <a:rPr lang="en-US" sz="2800" dirty="0"/>
              <a:t>. The process resolves words to their dictionary form (known as lemma), which </a:t>
            </a:r>
            <a:r>
              <a:rPr lang="en-US" sz="2800" b="1" dirty="0"/>
              <a:t>requires detailed dictionaries </a:t>
            </a:r>
            <a:r>
              <a:rPr lang="en-US" sz="2800" dirty="0"/>
              <a:t>so that the algorithm can look into and link words to their corresponding lemmas.</a:t>
            </a:r>
          </a:p>
        </p:txBody>
      </p:sp>
      <p:pic>
        <p:nvPicPr>
          <p:cNvPr id="3" name="Picture 2">
            <a:extLst>
              <a:ext uri="{FF2B5EF4-FFF2-40B4-BE49-F238E27FC236}">
                <a16:creationId xmlns:a16="http://schemas.microsoft.com/office/drawing/2014/main" id="{EE915E4E-3AB0-4BD3-9975-C4407BB4AC6B}"/>
              </a:ext>
            </a:extLst>
          </p:cNvPr>
          <p:cNvPicPr>
            <a:picLocks noChangeAspect="1"/>
          </p:cNvPicPr>
          <p:nvPr/>
        </p:nvPicPr>
        <p:blipFill rotWithShape="1">
          <a:blip r:embed="rId3"/>
          <a:srcRect l="50000"/>
          <a:stretch/>
        </p:blipFill>
        <p:spPr>
          <a:xfrm>
            <a:off x="1135903" y="3544638"/>
            <a:ext cx="4162425" cy="1581150"/>
          </a:xfrm>
          <a:prstGeom prst="rect">
            <a:avLst/>
          </a:prstGeom>
        </p:spPr>
      </p:pic>
      <p:pic>
        <p:nvPicPr>
          <p:cNvPr id="4" name="Picture 3">
            <a:extLst>
              <a:ext uri="{FF2B5EF4-FFF2-40B4-BE49-F238E27FC236}">
                <a16:creationId xmlns:a16="http://schemas.microsoft.com/office/drawing/2014/main" id="{AF49C48F-EC86-43FF-B4BF-FB3953163ECE}"/>
              </a:ext>
            </a:extLst>
          </p:cNvPr>
          <p:cNvPicPr>
            <a:picLocks noChangeAspect="1"/>
          </p:cNvPicPr>
          <p:nvPr/>
        </p:nvPicPr>
        <p:blipFill>
          <a:blip r:embed="rId4"/>
          <a:stretch>
            <a:fillRect/>
          </a:stretch>
        </p:blipFill>
        <p:spPr>
          <a:xfrm>
            <a:off x="6718740" y="5241426"/>
            <a:ext cx="2343150" cy="533400"/>
          </a:xfrm>
          <a:prstGeom prst="rect">
            <a:avLst/>
          </a:prstGeom>
        </p:spPr>
      </p:pic>
      <p:sp>
        <p:nvSpPr>
          <p:cNvPr id="5" name="Date Placeholder 4">
            <a:extLst>
              <a:ext uri="{FF2B5EF4-FFF2-40B4-BE49-F238E27FC236}">
                <a16:creationId xmlns:a16="http://schemas.microsoft.com/office/drawing/2014/main" id="{6F44BC8A-5400-4240-B8C1-3B85084BF465}"/>
              </a:ext>
            </a:extLst>
          </p:cNvPr>
          <p:cNvSpPr>
            <a:spLocks noGrp="1"/>
          </p:cNvSpPr>
          <p:nvPr>
            <p:ph type="dt" sz="half" idx="10"/>
          </p:nvPr>
        </p:nvSpPr>
        <p:spPr/>
        <p:txBody>
          <a:bodyPr/>
          <a:lstStyle/>
          <a:p>
            <a:fld id="{6E40B7E2-6029-415A-AA26-7DBD44F2EB7C}" type="datetime1">
              <a:rPr lang="en-US" smtClean="0"/>
              <a:t>8/21/24</a:t>
            </a:fld>
            <a:endParaRPr lang="en-US"/>
          </a:p>
        </p:txBody>
      </p:sp>
      <p:sp>
        <p:nvSpPr>
          <p:cNvPr id="6" name="Slide Number Placeholder 5">
            <a:extLst>
              <a:ext uri="{FF2B5EF4-FFF2-40B4-BE49-F238E27FC236}">
                <a16:creationId xmlns:a16="http://schemas.microsoft.com/office/drawing/2014/main" id="{9FED2056-ABA5-4E1B-8233-EE675D12A566}"/>
              </a:ext>
            </a:extLst>
          </p:cNvPr>
          <p:cNvSpPr>
            <a:spLocks noGrp="1"/>
          </p:cNvSpPr>
          <p:nvPr>
            <p:ph type="sldNum" sz="quarter" idx="12"/>
          </p:nvPr>
        </p:nvSpPr>
        <p:spPr/>
        <p:txBody>
          <a:bodyPr/>
          <a:lstStyle/>
          <a:p>
            <a:fld id="{04D66074-13DA-4C61-8B58-736C81065B4D}" type="slidenum">
              <a:rPr lang="en-US" smtClean="0"/>
              <a:t>11</a:t>
            </a:fld>
            <a:endParaRPr lang="en-US"/>
          </a:p>
        </p:txBody>
      </p:sp>
      <p:pic>
        <p:nvPicPr>
          <p:cNvPr id="7" name="Picture 6">
            <a:extLst>
              <a:ext uri="{FF2B5EF4-FFF2-40B4-BE49-F238E27FC236}">
                <a16:creationId xmlns:a16="http://schemas.microsoft.com/office/drawing/2014/main" id="{8632886C-9C4E-3B1D-FB3F-29D480177A62}"/>
              </a:ext>
            </a:extLst>
          </p:cNvPr>
          <p:cNvPicPr>
            <a:picLocks noChangeAspect="1"/>
          </p:cNvPicPr>
          <p:nvPr/>
        </p:nvPicPr>
        <p:blipFill rotWithShape="1">
          <a:blip r:embed="rId3"/>
          <a:srcRect r="50000"/>
          <a:stretch/>
        </p:blipFill>
        <p:spPr>
          <a:xfrm>
            <a:off x="6382711" y="3544638"/>
            <a:ext cx="4162425" cy="1581150"/>
          </a:xfrm>
          <a:prstGeom prst="rect">
            <a:avLst/>
          </a:prstGeom>
        </p:spPr>
      </p:pic>
    </p:spTree>
    <p:extLst>
      <p:ext uri="{BB962C8B-B14F-4D97-AF65-F5344CB8AC3E}">
        <p14:creationId xmlns:p14="http://schemas.microsoft.com/office/powerpoint/2010/main" val="3878662596"/>
      </p:ext>
    </p:extLst>
  </p:cSld>
  <p:clrMapOvr>
    <a:masterClrMapping/>
  </p:clrMapOvr>
  <p:transition>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334963" y="117437"/>
            <a:ext cx="5217425" cy="499851"/>
            <a:chOff x="334963" y="117437"/>
            <a:chExt cx="4649251" cy="499851"/>
          </a:xfrm>
        </p:grpSpPr>
        <p:grpSp>
          <p:nvGrpSpPr>
            <p:cNvPr id="10" name="组合 9"/>
            <p:cNvGrpSpPr/>
            <p:nvPr/>
          </p:nvGrpSpPr>
          <p:grpSpPr>
            <a:xfrm>
              <a:off x="334963" y="117437"/>
              <a:ext cx="487692" cy="394102"/>
              <a:chOff x="1689101" y="1962151"/>
              <a:chExt cx="2117725" cy="1711325"/>
            </a:xfrm>
            <a:solidFill>
              <a:srgbClr val="002060"/>
            </a:solidFill>
            <a:scene3d>
              <a:camera prst="orthographicFront"/>
              <a:lightRig rig="flat" dir="t"/>
            </a:scene3d>
          </p:grpSpPr>
          <p:sp>
            <p:nvSpPr>
              <p:cNvPr id="14" name="Freeform 6"/>
              <p:cNvSpPr>
                <a:spLocks/>
              </p:cNvSpPr>
              <p:nvPr/>
            </p:nvSpPr>
            <p:spPr bwMode="auto">
              <a:xfrm>
                <a:off x="2016126" y="2319338"/>
                <a:ext cx="1462088" cy="1354138"/>
              </a:xfrm>
              <a:custGeom>
                <a:avLst/>
                <a:gdLst>
                  <a:gd name="T0" fmla="*/ 158 w 537"/>
                  <a:gd name="T1" fmla="*/ 499 h 499"/>
                  <a:gd name="T2" fmla="*/ 1 w 537"/>
                  <a:gd name="T3" fmla="*/ 499 h 499"/>
                  <a:gd name="T4" fmla="*/ 0 w 537"/>
                  <a:gd name="T5" fmla="*/ 483 h 499"/>
                  <a:gd name="T6" fmla="*/ 0 w 537"/>
                  <a:gd name="T7" fmla="*/ 242 h 499"/>
                  <a:gd name="T8" fmla="*/ 7 w 537"/>
                  <a:gd name="T9" fmla="*/ 225 h 499"/>
                  <a:gd name="T10" fmla="*/ 265 w 537"/>
                  <a:gd name="T11" fmla="*/ 3 h 499"/>
                  <a:gd name="T12" fmla="*/ 270 w 537"/>
                  <a:gd name="T13" fmla="*/ 0 h 499"/>
                  <a:gd name="T14" fmla="*/ 332 w 537"/>
                  <a:gd name="T15" fmla="*/ 56 h 499"/>
                  <a:gd name="T16" fmla="*/ 526 w 537"/>
                  <a:gd name="T17" fmla="*/ 228 h 499"/>
                  <a:gd name="T18" fmla="*/ 537 w 537"/>
                  <a:gd name="T19" fmla="*/ 254 h 499"/>
                  <a:gd name="T20" fmla="*/ 537 w 537"/>
                  <a:gd name="T21" fmla="*/ 475 h 499"/>
                  <a:gd name="T22" fmla="*/ 537 w 537"/>
                  <a:gd name="T23" fmla="*/ 498 h 499"/>
                  <a:gd name="T24" fmla="*/ 381 w 537"/>
                  <a:gd name="T25" fmla="*/ 498 h 499"/>
                  <a:gd name="T26" fmla="*/ 380 w 537"/>
                  <a:gd name="T27" fmla="*/ 483 h 499"/>
                  <a:gd name="T28" fmla="*/ 380 w 537"/>
                  <a:gd name="T29" fmla="*/ 375 h 499"/>
                  <a:gd name="T30" fmla="*/ 274 w 537"/>
                  <a:gd name="T31" fmla="*/ 268 h 499"/>
                  <a:gd name="T32" fmla="*/ 159 w 537"/>
                  <a:gd name="T33" fmla="*/ 363 h 499"/>
                  <a:gd name="T34" fmla="*/ 158 w 537"/>
                  <a:gd name="T35" fmla="*/ 456 h 499"/>
                  <a:gd name="T36" fmla="*/ 158 w 537"/>
                  <a:gd name="T37" fmla="*/ 499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37" h="499">
                    <a:moveTo>
                      <a:pt x="158" y="499"/>
                    </a:moveTo>
                    <a:cubicBezTo>
                      <a:pt x="105" y="499"/>
                      <a:pt x="54" y="499"/>
                      <a:pt x="1" y="499"/>
                    </a:cubicBezTo>
                    <a:cubicBezTo>
                      <a:pt x="1" y="493"/>
                      <a:pt x="0" y="488"/>
                      <a:pt x="0" y="483"/>
                    </a:cubicBezTo>
                    <a:cubicBezTo>
                      <a:pt x="0" y="403"/>
                      <a:pt x="0" y="322"/>
                      <a:pt x="0" y="242"/>
                    </a:cubicBezTo>
                    <a:cubicBezTo>
                      <a:pt x="0" y="236"/>
                      <a:pt x="3" y="229"/>
                      <a:pt x="7" y="225"/>
                    </a:cubicBezTo>
                    <a:cubicBezTo>
                      <a:pt x="93" y="151"/>
                      <a:pt x="179" y="77"/>
                      <a:pt x="265" y="3"/>
                    </a:cubicBezTo>
                    <a:cubicBezTo>
                      <a:pt x="266" y="2"/>
                      <a:pt x="267" y="2"/>
                      <a:pt x="270" y="0"/>
                    </a:cubicBezTo>
                    <a:cubicBezTo>
                      <a:pt x="290" y="19"/>
                      <a:pt x="311" y="37"/>
                      <a:pt x="332" y="56"/>
                    </a:cubicBezTo>
                    <a:cubicBezTo>
                      <a:pt x="397" y="113"/>
                      <a:pt x="461" y="171"/>
                      <a:pt x="526" y="228"/>
                    </a:cubicBezTo>
                    <a:cubicBezTo>
                      <a:pt x="534" y="235"/>
                      <a:pt x="537" y="243"/>
                      <a:pt x="537" y="254"/>
                    </a:cubicBezTo>
                    <a:cubicBezTo>
                      <a:pt x="537" y="327"/>
                      <a:pt x="537" y="401"/>
                      <a:pt x="537" y="475"/>
                    </a:cubicBezTo>
                    <a:cubicBezTo>
                      <a:pt x="537" y="483"/>
                      <a:pt x="537" y="490"/>
                      <a:pt x="537" y="498"/>
                    </a:cubicBezTo>
                    <a:cubicBezTo>
                      <a:pt x="484" y="498"/>
                      <a:pt x="434" y="498"/>
                      <a:pt x="381" y="498"/>
                    </a:cubicBezTo>
                    <a:cubicBezTo>
                      <a:pt x="381" y="493"/>
                      <a:pt x="380" y="488"/>
                      <a:pt x="380" y="483"/>
                    </a:cubicBezTo>
                    <a:cubicBezTo>
                      <a:pt x="380" y="447"/>
                      <a:pt x="381" y="411"/>
                      <a:pt x="380" y="375"/>
                    </a:cubicBezTo>
                    <a:cubicBezTo>
                      <a:pt x="379" y="317"/>
                      <a:pt x="333" y="271"/>
                      <a:pt x="274" y="268"/>
                    </a:cubicBezTo>
                    <a:cubicBezTo>
                      <a:pt x="217" y="265"/>
                      <a:pt x="165" y="306"/>
                      <a:pt x="159" y="363"/>
                    </a:cubicBezTo>
                    <a:cubicBezTo>
                      <a:pt x="156" y="394"/>
                      <a:pt x="158" y="425"/>
                      <a:pt x="158" y="456"/>
                    </a:cubicBezTo>
                    <a:cubicBezTo>
                      <a:pt x="158" y="470"/>
                      <a:pt x="158" y="484"/>
                      <a:pt x="158" y="499"/>
                    </a:cubicBezTo>
                    <a:close/>
                  </a:path>
                </a:pathLst>
              </a:custGeom>
              <a:solidFill>
                <a:schemeClr val="accent1"/>
              </a:solidFill>
              <a:ln>
                <a:noFill/>
              </a:ln>
              <a:sp3d extrusionH="7620000" prstMaterial="matte"/>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Times New Roman" panose="02020603050405020304" pitchFamily="18" charset="0"/>
                  <a:cs typeface="Times New Roman" panose="02020603050405020304" pitchFamily="18" charset="0"/>
                </a:endParaRPr>
              </a:p>
            </p:txBody>
          </p:sp>
          <p:sp>
            <p:nvSpPr>
              <p:cNvPr id="15" name="Freeform 7"/>
              <p:cNvSpPr>
                <a:spLocks/>
              </p:cNvSpPr>
              <p:nvPr/>
            </p:nvSpPr>
            <p:spPr bwMode="auto">
              <a:xfrm>
                <a:off x="1689101" y="1962151"/>
                <a:ext cx="2117725" cy="1057275"/>
              </a:xfrm>
              <a:custGeom>
                <a:avLst/>
                <a:gdLst>
                  <a:gd name="T0" fmla="*/ 389 w 778"/>
                  <a:gd name="T1" fmla="*/ 0 h 390"/>
                  <a:gd name="T2" fmla="*/ 541 w 778"/>
                  <a:gd name="T3" fmla="*/ 133 h 390"/>
                  <a:gd name="T4" fmla="*/ 553 w 778"/>
                  <a:gd name="T5" fmla="*/ 111 h 390"/>
                  <a:gd name="T6" fmla="*/ 577 w 778"/>
                  <a:gd name="T7" fmla="*/ 104 h 390"/>
                  <a:gd name="T8" fmla="*/ 640 w 778"/>
                  <a:gd name="T9" fmla="*/ 107 h 390"/>
                  <a:gd name="T10" fmla="*/ 657 w 778"/>
                  <a:gd name="T11" fmla="*/ 130 h 390"/>
                  <a:gd name="T12" fmla="*/ 658 w 778"/>
                  <a:gd name="T13" fmla="*/ 221 h 390"/>
                  <a:gd name="T14" fmla="*/ 667 w 778"/>
                  <a:gd name="T15" fmla="*/ 243 h 390"/>
                  <a:gd name="T16" fmla="*/ 756 w 778"/>
                  <a:gd name="T17" fmla="*/ 321 h 390"/>
                  <a:gd name="T18" fmla="*/ 764 w 778"/>
                  <a:gd name="T19" fmla="*/ 373 h 390"/>
                  <a:gd name="T20" fmla="*/ 710 w 778"/>
                  <a:gd name="T21" fmla="*/ 374 h 390"/>
                  <a:gd name="T22" fmla="*/ 402 w 778"/>
                  <a:gd name="T23" fmla="*/ 104 h 390"/>
                  <a:gd name="T24" fmla="*/ 376 w 778"/>
                  <a:gd name="T25" fmla="*/ 104 h 390"/>
                  <a:gd name="T26" fmla="*/ 67 w 778"/>
                  <a:gd name="T27" fmla="*/ 374 h 390"/>
                  <a:gd name="T28" fmla="*/ 15 w 778"/>
                  <a:gd name="T29" fmla="*/ 375 h 390"/>
                  <a:gd name="T30" fmla="*/ 21 w 778"/>
                  <a:gd name="T31" fmla="*/ 322 h 390"/>
                  <a:gd name="T32" fmla="*/ 289 w 778"/>
                  <a:gd name="T33" fmla="*/ 87 h 390"/>
                  <a:gd name="T34" fmla="*/ 389 w 778"/>
                  <a:gd name="T35" fmla="*/ 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78" h="390">
                    <a:moveTo>
                      <a:pt x="389" y="0"/>
                    </a:moveTo>
                    <a:cubicBezTo>
                      <a:pt x="441" y="45"/>
                      <a:pt x="491" y="90"/>
                      <a:pt x="541" y="133"/>
                    </a:cubicBezTo>
                    <a:cubicBezTo>
                      <a:pt x="545" y="125"/>
                      <a:pt x="547" y="115"/>
                      <a:pt x="553" y="111"/>
                    </a:cubicBezTo>
                    <a:cubicBezTo>
                      <a:pt x="559" y="106"/>
                      <a:pt x="569" y="104"/>
                      <a:pt x="577" y="104"/>
                    </a:cubicBezTo>
                    <a:cubicBezTo>
                      <a:pt x="598" y="104"/>
                      <a:pt x="619" y="105"/>
                      <a:pt x="640" y="107"/>
                    </a:cubicBezTo>
                    <a:cubicBezTo>
                      <a:pt x="653" y="108"/>
                      <a:pt x="658" y="116"/>
                      <a:pt x="657" y="130"/>
                    </a:cubicBezTo>
                    <a:cubicBezTo>
                      <a:pt x="657" y="160"/>
                      <a:pt x="656" y="191"/>
                      <a:pt x="658" y="221"/>
                    </a:cubicBezTo>
                    <a:cubicBezTo>
                      <a:pt x="658" y="229"/>
                      <a:pt x="662" y="238"/>
                      <a:pt x="667" y="243"/>
                    </a:cubicBezTo>
                    <a:cubicBezTo>
                      <a:pt x="696" y="269"/>
                      <a:pt x="726" y="295"/>
                      <a:pt x="756" y="321"/>
                    </a:cubicBezTo>
                    <a:cubicBezTo>
                      <a:pt x="775" y="337"/>
                      <a:pt x="778" y="357"/>
                      <a:pt x="764" y="373"/>
                    </a:cubicBezTo>
                    <a:cubicBezTo>
                      <a:pt x="751" y="390"/>
                      <a:pt x="729" y="390"/>
                      <a:pt x="710" y="374"/>
                    </a:cubicBezTo>
                    <a:cubicBezTo>
                      <a:pt x="608" y="284"/>
                      <a:pt x="505" y="194"/>
                      <a:pt x="402" y="104"/>
                    </a:cubicBezTo>
                    <a:cubicBezTo>
                      <a:pt x="392" y="95"/>
                      <a:pt x="386" y="94"/>
                      <a:pt x="376" y="104"/>
                    </a:cubicBezTo>
                    <a:cubicBezTo>
                      <a:pt x="273" y="194"/>
                      <a:pt x="170" y="284"/>
                      <a:pt x="67" y="374"/>
                    </a:cubicBezTo>
                    <a:cubicBezTo>
                      <a:pt x="49" y="389"/>
                      <a:pt x="29" y="390"/>
                      <a:pt x="15" y="375"/>
                    </a:cubicBezTo>
                    <a:cubicBezTo>
                      <a:pt x="0" y="359"/>
                      <a:pt x="2" y="338"/>
                      <a:pt x="21" y="322"/>
                    </a:cubicBezTo>
                    <a:cubicBezTo>
                      <a:pt x="110" y="244"/>
                      <a:pt x="200" y="165"/>
                      <a:pt x="289" y="87"/>
                    </a:cubicBezTo>
                    <a:cubicBezTo>
                      <a:pt x="322" y="59"/>
                      <a:pt x="355" y="30"/>
                      <a:pt x="389" y="0"/>
                    </a:cubicBezTo>
                    <a:close/>
                  </a:path>
                </a:pathLst>
              </a:custGeom>
              <a:solidFill>
                <a:schemeClr val="accent1"/>
              </a:solidFill>
              <a:ln>
                <a:noFill/>
              </a:ln>
              <a:sp3d extrusionH="7620000" prstMaterial="matte"/>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Times New Roman" panose="02020603050405020304" pitchFamily="18" charset="0"/>
                  <a:cs typeface="Times New Roman" panose="02020603050405020304" pitchFamily="18" charset="0"/>
                </a:endParaRPr>
              </a:p>
            </p:txBody>
          </p:sp>
        </p:grpSp>
        <p:sp>
          <p:nvSpPr>
            <p:cNvPr id="13" name="文本框 12"/>
            <p:cNvSpPr txBox="1"/>
            <p:nvPr/>
          </p:nvSpPr>
          <p:spPr>
            <a:xfrm>
              <a:off x="822289" y="155623"/>
              <a:ext cx="4161925" cy="461665"/>
            </a:xfrm>
            <a:prstGeom prst="rect">
              <a:avLst/>
            </a:prstGeom>
            <a:noFill/>
          </p:spPr>
          <p:txBody>
            <a:bodyPr wrap="square" rtlCol="0">
              <a:spAutoFit/>
            </a:bodyPr>
            <a:lstStyle/>
            <a:p>
              <a:r>
                <a:rPr lang="en-US" altLang="zh-CN" sz="2400" dirty="0">
                  <a:solidFill>
                    <a:schemeClr val="accent5">
                      <a:lumMod val="50000"/>
                    </a:schemeClr>
                  </a:solidFill>
                  <a:latin typeface="Times New Roman" panose="02020603050405020304" pitchFamily="18" charset="0"/>
                  <a:cs typeface="Times New Roman" panose="02020603050405020304" pitchFamily="18" charset="0"/>
                </a:rPr>
                <a:t>Stop Words</a:t>
              </a:r>
              <a:endParaRPr lang="zh-CN" altLang="en-US" sz="2400" dirty="0">
                <a:solidFill>
                  <a:schemeClr val="accent5">
                    <a:lumMod val="50000"/>
                  </a:schemeClr>
                </a:solidFill>
                <a:latin typeface="Times New Roman" panose="02020603050405020304" pitchFamily="18" charset="0"/>
                <a:cs typeface="Times New Roman" panose="02020603050405020304" pitchFamily="18" charset="0"/>
              </a:endParaRPr>
            </a:p>
          </p:txBody>
        </p:sp>
      </p:grpSp>
      <p:pic>
        <p:nvPicPr>
          <p:cNvPr id="2" name="Picture 1">
            <a:extLst>
              <a:ext uri="{FF2B5EF4-FFF2-40B4-BE49-F238E27FC236}">
                <a16:creationId xmlns:a16="http://schemas.microsoft.com/office/drawing/2014/main" id="{F8B32202-42AD-4BB4-B67B-1D8BECEAAFAF}"/>
              </a:ext>
            </a:extLst>
          </p:cNvPr>
          <p:cNvPicPr>
            <a:picLocks noChangeAspect="1"/>
          </p:cNvPicPr>
          <p:nvPr/>
        </p:nvPicPr>
        <p:blipFill>
          <a:blip r:embed="rId2"/>
          <a:stretch>
            <a:fillRect/>
          </a:stretch>
        </p:blipFill>
        <p:spPr>
          <a:xfrm>
            <a:off x="2222858" y="3532697"/>
            <a:ext cx="7067550" cy="533400"/>
          </a:xfrm>
          <a:prstGeom prst="rect">
            <a:avLst/>
          </a:prstGeom>
        </p:spPr>
      </p:pic>
      <p:sp>
        <p:nvSpPr>
          <p:cNvPr id="3" name="Rectangle 2">
            <a:extLst>
              <a:ext uri="{FF2B5EF4-FFF2-40B4-BE49-F238E27FC236}">
                <a16:creationId xmlns:a16="http://schemas.microsoft.com/office/drawing/2014/main" id="{2D1E833D-5586-42CB-A817-C22DB0545E77}"/>
              </a:ext>
            </a:extLst>
          </p:cNvPr>
          <p:cNvSpPr/>
          <p:nvPr/>
        </p:nvSpPr>
        <p:spPr>
          <a:xfrm>
            <a:off x="730174" y="1478253"/>
            <a:ext cx="10731652" cy="1815882"/>
          </a:xfrm>
          <a:prstGeom prst="rect">
            <a:avLst/>
          </a:prstGeom>
        </p:spPr>
        <p:txBody>
          <a:bodyPr wrap="square">
            <a:spAutoFit/>
          </a:bodyPr>
          <a:lstStyle/>
          <a:p>
            <a:r>
              <a:rPr lang="en-US" sz="2800" dirty="0"/>
              <a:t>Stop words are those words that are filtered out before further processing of text since </a:t>
            </a:r>
            <a:r>
              <a:rPr lang="en-US" sz="2800" b="1" dirty="0"/>
              <a:t>these words contribute little to overall meaning</a:t>
            </a:r>
            <a:r>
              <a:rPr lang="en-US" sz="2800" dirty="0"/>
              <a:t>, given that they are generally the most </a:t>
            </a:r>
            <a:r>
              <a:rPr lang="en-US" sz="2800" dirty="0">
                <a:solidFill>
                  <a:srgbClr val="FF0000"/>
                </a:solidFill>
              </a:rPr>
              <a:t>common words </a:t>
            </a:r>
            <a:r>
              <a:rPr lang="en-US" sz="2800" dirty="0"/>
              <a:t>in a language.</a:t>
            </a:r>
          </a:p>
        </p:txBody>
      </p:sp>
      <p:sp>
        <p:nvSpPr>
          <p:cNvPr id="6" name="Rectangle 5">
            <a:extLst>
              <a:ext uri="{FF2B5EF4-FFF2-40B4-BE49-F238E27FC236}">
                <a16:creationId xmlns:a16="http://schemas.microsoft.com/office/drawing/2014/main" id="{777E097A-8087-46F2-97C3-7429DE0F8A0C}"/>
              </a:ext>
            </a:extLst>
          </p:cNvPr>
          <p:cNvSpPr/>
          <p:nvPr/>
        </p:nvSpPr>
        <p:spPr>
          <a:xfrm>
            <a:off x="235522" y="4838993"/>
            <a:ext cx="11956478" cy="584775"/>
          </a:xfrm>
          <a:prstGeom prst="rect">
            <a:avLst/>
          </a:prstGeom>
        </p:spPr>
        <p:txBody>
          <a:bodyPr wrap="none">
            <a:spAutoFit/>
          </a:bodyPr>
          <a:lstStyle/>
          <a:p>
            <a:r>
              <a:rPr lang="en-US" sz="3200" dirty="0"/>
              <a:t>An example of stop word list: </a:t>
            </a:r>
            <a:r>
              <a:rPr lang="en-US" sz="3200" dirty="0">
                <a:hlinkClick r:id="rId3"/>
              </a:rPr>
              <a:t>https://gist.github.com/sebleier/554280</a:t>
            </a:r>
            <a:r>
              <a:rPr lang="en-US" sz="3200" dirty="0"/>
              <a:t> </a:t>
            </a:r>
          </a:p>
        </p:txBody>
      </p:sp>
      <p:sp>
        <p:nvSpPr>
          <p:cNvPr id="4" name="Date Placeholder 3">
            <a:extLst>
              <a:ext uri="{FF2B5EF4-FFF2-40B4-BE49-F238E27FC236}">
                <a16:creationId xmlns:a16="http://schemas.microsoft.com/office/drawing/2014/main" id="{BCBDDE68-41D7-489E-945E-C198B6189B7C}"/>
              </a:ext>
            </a:extLst>
          </p:cNvPr>
          <p:cNvSpPr>
            <a:spLocks noGrp="1"/>
          </p:cNvSpPr>
          <p:nvPr>
            <p:ph type="dt" sz="half" idx="10"/>
          </p:nvPr>
        </p:nvSpPr>
        <p:spPr/>
        <p:txBody>
          <a:bodyPr/>
          <a:lstStyle/>
          <a:p>
            <a:fld id="{B3080462-2B88-446B-886D-86F1157D324E}" type="datetime1">
              <a:rPr lang="en-US" smtClean="0"/>
              <a:t>8/21/24</a:t>
            </a:fld>
            <a:endParaRPr lang="en-US"/>
          </a:p>
        </p:txBody>
      </p:sp>
      <p:sp>
        <p:nvSpPr>
          <p:cNvPr id="5" name="Slide Number Placeholder 4">
            <a:extLst>
              <a:ext uri="{FF2B5EF4-FFF2-40B4-BE49-F238E27FC236}">
                <a16:creationId xmlns:a16="http://schemas.microsoft.com/office/drawing/2014/main" id="{027036D3-3EC6-41F2-A3BD-638A7325F985}"/>
              </a:ext>
            </a:extLst>
          </p:cNvPr>
          <p:cNvSpPr>
            <a:spLocks noGrp="1"/>
          </p:cNvSpPr>
          <p:nvPr>
            <p:ph type="sldNum" sz="quarter" idx="12"/>
          </p:nvPr>
        </p:nvSpPr>
        <p:spPr/>
        <p:txBody>
          <a:bodyPr/>
          <a:lstStyle/>
          <a:p>
            <a:fld id="{04D66074-13DA-4C61-8B58-736C81065B4D}" type="slidenum">
              <a:rPr lang="en-US" smtClean="0"/>
              <a:t>12</a:t>
            </a:fld>
            <a:endParaRPr lang="en-US"/>
          </a:p>
        </p:txBody>
      </p:sp>
    </p:spTree>
    <p:extLst>
      <p:ext uri="{BB962C8B-B14F-4D97-AF65-F5344CB8AC3E}">
        <p14:creationId xmlns:p14="http://schemas.microsoft.com/office/powerpoint/2010/main" val="938415488"/>
      </p:ext>
    </p:extLst>
  </p:cSld>
  <p:clrMapOvr>
    <a:masterClrMapping/>
  </p:clrMapOvr>
  <p:transition>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334963" y="117437"/>
            <a:ext cx="5217425" cy="499851"/>
            <a:chOff x="334963" y="117437"/>
            <a:chExt cx="4649251" cy="499851"/>
          </a:xfrm>
        </p:grpSpPr>
        <p:grpSp>
          <p:nvGrpSpPr>
            <p:cNvPr id="10" name="组合 9"/>
            <p:cNvGrpSpPr/>
            <p:nvPr/>
          </p:nvGrpSpPr>
          <p:grpSpPr>
            <a:xfrm>
              <a:off x="334963" y="117437"/>
              <a:ext cx="487692" cy="394102"/>
              <a:chOff x="1689101" y="1962151"/>
              <a:chExt cx="2117725" cy="1711325"/>
            </a:xfrm>
            <a:solidFill>
              <a:srgbClr val="002060"/>
            </a:solidFill>
            <a:scene3d>
              <a:camera prst="orthographicFront"/>
              <a:lightRig rig="flat" dir="t"/>
            </a:scene3d>
          </p:grpSpPr>
          <p:sp>
            <p:nvSpPr>
              <p:cNvPr id="14" name="Freeform 6"/>
              <p:cNvSpPr>
                <a:spLocks/>
              </p:cNvSpPr>
              <p:nvPr/>
            </p:nvSpPr>
            <p:spPr bwMode="auto">
              <a:xfrm>
                <a:off x="2016126" y="2319338"/>
                <a:ext cx="1462088" cy="1354138"/>
              </a:xfrm>
              <a:custGeom>
                <a:avLst/>
                <a:gdLst>
                  <a:gd name="T0" fmla="*/ 158 w 537"/>
                  <a:gd name="T1" fmla="*/ 499 h 499"/>
                  <a:gd name="T2" fmla="*/ 1 w 537"/>
                  <a:gd name="T3" fmla="*/ 499 h 499"/>
                  <a:gd name="T4" fmla="*/ 0 w 537"/>
                  <a:gd name="T5" fmla="*/ 483 h 499"/>
                  <a:gd name="T6" fmla="*/ 0 w 537"/>
                  <a:gd name="T7" fmla="*/ 242 h 499"/>
                  <a:gd name="T8" fmla="*/ 7 w 537"/>
                  <a:gd name="T9" fmla="*/ 225 h 499"/>
                  <a:gd name="T10" fmla="*/ 265 w 537"/>
                  <a:gd name="T11" fmla="*/ 3 h 499"/>
                  <a:gd name="T12" fmla="*/ 270 w 537"/>
                  <a:gd name="T13" fmla="*/ 0 h 499"/>
                  <a:gd name="T14" fmla="*/ 332 w 537"/>
                  <a:gd name="T15" fmla="*/ 56 h 499"/>
                  <a:gd name="T16" fmla="*/ 526 w 537"/>
                  <a:gd name="T17" fmla="*/ 228 h 499"/>
                  <a:gd name="T18" fmla="*/ 537 w 537"/>
                  <a:gd name="T19" fmla="*/ 254 h 499"/>
                  <a:gd name="T20" fmla="*/ 537 w 537"/>
                  <a:gd name="T21" fmla="*/ 475 h 499"/>
                  <a:gd name="T22" fmla="*/ 537 w 537"/>
                  <a:gd name="T23" fmla="*/ 498 h 499"/>
                  <a:gd name="T24" fmla="*/ 381 w 537"/>
                  <a:gd name="T25" fmla="*/ 498 h 499"/>
                  <a:gd name="T26" fmla="*/ 380 w 537"/>
                  <a:gd name="T27" fmla="*/ 483 h 499"/>
                  <a:gd name="T28" fmla="*/ 380 w 537"/>
                  <a:gd name="T29" fmla="*/ 375 h 499"/>
                  <a:gd name="T30" fmla="*/ 274 w 537"/>
                  <a:gd name="T31" fmla="*/ 268 h 499"/>
                  <a:gd name="T32" fmla="*/ 159 w 537"/>
                  <a:gd name="T33" fmla="*/ 363 h 499"/>
                  <a:gd name="T34" fmla="*/ 158 w 537"/>
                  <a:gd name="T35" fmla="*/ 456 h 499"/>
                  <a:gd name="T36" fmla="*/ 158 w 537"/>
                  <a:gd name="T37" fmla="*/ 499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37" h="499">
                    <a:moveTo>
                      <a:pt x="158" y="499"/>
                    </a:moveTo>
                    <a:cubicBezTo>
                      <a:pt x="105" y="499"/>
                      <a:pt x="54" y="499"/>
                      <a:pt x="1" y="499"/>
                    </a:cubicBezTo>
                    <a:cubicBezTo>
                      <a:pt x="1" y="493"/>
                      <a:pt x="0" y="488"/>
                      <a:pt x="0" y="483"/>
                    </a:cubicBezTo>
                    <a:cubicBezTo>
                      <a:pt x="0" y="403"/>
                      <a:pt x="0" y="322"/>
                      <a:pt x="0" y="242"/>
                    </a:cubicBezTo>
                    <a:cubicBezTo>
                      <a:pt x="0" y="236"/>
                      <a:pt x="3" y="229"/>
                      <a:pt x="7" y="225"/>
                    </a:cubicBezTo>
                    <a:cubicBezTo>
                      <a:pt x="93" y="151"/>
                      <a:pt x="179" y="77"/>
                      <a:pt x="265" y="3"/>
                    </a:cubicBezTo>
                    <a:cubicBezTo>
                      <a:pt x="266" y="2"/>
                      <a:pt x="267" y="2"/>
                      <a:pt x="270" y="0"/>
                    </a:cubicBezTo>
                    <a:cubicBezTo>
                      <a:pt x="290" y="19"/>
                      <a:pt x="311" y="37"/>
                      <a:pt x="332" y="56"/>
                    </a:cubicBezTo>
                    <a:cubicBezTo>
                      <a:pt x="397" y="113"/>
                      <a:pt x="461" y="171"/>
                      <a:pt x="526" y="228"/>
                    </a:cubicBezTo>
                    <a:cubicBezTo>
                      <a:pt x="534" y="235"/>
                      <a:pt x="537" y="243"/>
                      <a:pt x="537" y="254"/>
                    </a:cubicBezTo>
                    <a:cubicBezTo>
                      <a:pt x="537" y="327"/>
                      <a:pt x="537" y="401"/>
                      <a:pt x="537" y="475"/>
                    </a:cubicBezTo>
                    <a:cubicBezTo>
                      <a:pt x="537" y="483"/>
                      <a:pt x="537" y="490"/>
                      <a:pt x="537" y="498"/>
                    </a:cubicBezTo>
                    <a:cubicBezTo>
                      <a:pt x="484" y="498"/>
                      <a:pt x="434" y="498"/>
                      <a:pt x="381" y="498"/>
                    </a:cubicBezTo>
                    <a:cubicBezTo>
                      <a:pt x="381" y="493"/>
                      <a:pt x="380" y="488"/>
                      <a:pt x="380" y="483"/>
                    </a:cubicBezTo>
                    <a:cubicBezTo>
                      <a:pt x="380" y="447"/>
                      <a:pt x="381" y="411"/>
                      <a:pt x="380" y="375"/>
                    </a:cubicBezTo>
                    <a:cubicBezTo>
                      <a:pt x="379" y="317"/>
                      <a:pt x="333" y="271"/>
                      <a:pt x="274" y="268"/>
                    </a:cubicBezTo>
                    <a:cubicBezTo>
                      <a:pt x="217" y="265"/>
                      <a:pt x="165" y="306"/>
                      <a:pt x="159" y="363"/>
                    </a:cubicBezTo>
                    <a:cubicBezTo>
                      <a:pt x="156" y="394"/>
                      <a:pt x="158" y="425"/>
                      <a:pt x="158" y="456"/>
                    </a:cubicBezTo>
                    <a:cubicBezTo>
                      <a:pt x="158" y="470"/>
                      <a:pt x="158" y="484"/>
                      <a:pt x="158" y="499"/>
                    </a:cubicBezTo>
                    <a:close/>
                  </a:path>
                </a:pathLst>
              </a:custGeom>
              <a:solidFill>
                <a:schemeClr val="accent1"/>
              </a:solidFill>
              <a:ln>
                <a:noFill/>
              </a:ln>
              <a:sp3d extrusionH="7620000" prstMaterial="matte"/>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Times New Roman" panose="02020603050405020304" pitchFamily="18" charset="0"/>
                  <a:cs typeface="Times New Roman" panose="02020603050405020304" pitchFamily="18" charset="0"/>
                </a:endParaRPr>
              </a:p>
            </p:txBody>
          </p:sp>
          <p:sp>
            <p:nvSpPr>
              <p:cNvPr id="15" name="Freeform 7"/>
              <p:cNvSpPr>
                <a:spLocks/>
              </p:cNvSpPr>
              <p:nvPr/>
            </p:nvSpPr>
            <p:spPr bwMode="auto">
              <a:xfrm>
                <a:off x="1689101" y="1962151"/>
                <a:ext cx="2117725" cy="1057275"/>
              </a:xfrm>
              <a:custGeom>
                <a:avLst/>
                <a:gdLst>
                  <a:gd name="T0" fmla="*/ 389 w 778"/>
                  <a:gd name="T1" fmla="*/ 0 h 390"/>
                  <a:gd name="T2" fmla="*/ 541 w 778"/>
                  <a:gd name="T3" fmla="*/ 133 h 390"/>
                  <a:gd name="T4" fmla="*/ 553 w 778"/>
                  <a:gd name="T5" fmla="*/ 111 h 390"/>
                  <a:gd name="T6" fmla="*/ 577 w 778"/>
                  <a:gd name="T7" fmla="*/ 104 h 390"/>
                  <a:gd name="T8" fmla="*/ 640 w 778"/>
                  <a:gd name="T9" fmla="*/ 107 h 390"/>
                  <a:gd name="T10" fmla="*/ 657 w 778"/>
                  <a:gd name="T11" fmla="*/ 130 h 390"/>
                  <a:gd name="T12" fmla="*/ 658 w 778"/>
                  <a:gd name="T13" fmla="*/ 221 h 390"/>
                  <a:gd name="T14" fmla="*/ 667 w 778"/>
                  <a:gd name="T15" fmla="*/ 243 h 390"/>
                  <a:gd name="T16" fmla="*/ 756 w 778"/>
                  <a:gd name="T17" fmla="*/ 321 h 390"/>
                  <a:gd name="T18" fmla="*/ 764 w 778"/>
                  <a:gd name="T19" fmla="*/ 373 h 390"/>
                  <a:gd name="T20" fmla="*/ 710 w 778"/>
                  <a:gd name="T21" fmla="*/ 374 h 390"/>
                  <a:gd name="T22" fmla="*/ 402 w 778"/>
                  <a:gd name="T23" fmla="*/ 104 h 390"/>
                  <a:gd name="T24" fmla="*/ 376 w 778"/>
                  <a:gd name="T25" fmla="*/ 104 h 390"/>
                  <a:gd name="T26" fmla="*/ 67 w 778"/>
                  <a:gd name="T27" fmla="*/ 374 h 390"/>
                  <a:gd name="T28" fmla="*/ 15 w 778"/>
                  <a:gd name="T29" fmla="*/ 375 h 390"/>
                  <a:gd name="T30" fmla="*/ 21 w 778"/>
                  <a:gd name="T31" fmla="*/ 322 h 390"/>
                  <a:gd name="T32" fmla="*/ 289 w 778"/>
                  <a:gd name="T33" fmla="*/ 87 h 390"/>
                  <a:gd name="T34" fmla="*/ 389 w 778"/>
                  <a:gd name="T35" fmla="*/ 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78" h="390">
                    <a:moveTo>
                      <a:pt x="389" y="0"/>
                    </a:moveTo>
                    <a:cubicBezTo>
                      <a:pt x="441" y="45"/>
                      <a:pt x="491" y="90"/>
                      <a:pt x="541" y="133"/>
                    </a:cubicBezTo>
                    <a:cubicBezTo>
                      <a:pt x="545" y="125"/>
                      <a:pt x="547" y="115"/>
                      <a:pt x="553" y="111"/>
                    </a:cubicBezTo>
                    <a:cubicBezTo>
                      <a:pt x="559" y="106"/>
                      <a:pt x="569" y="104"/>
                      <a:pt x="577" y="104"/>
                    </a:cubicBezTo>
                    <a:cubicBezTo>
                      <a:pt x="598" y="104"/>
                      <a:pt x="619" y="105"/>
                      <a:pt x="640" y="107"/>
                    </a:cubicBezTo>
                    <a:cubicBezTo>
                      <a:pt x="653" y="108"/>
                      <a:pt x="658" y="116"/>
                      <a:pt x="657" y="130"/>
                    </a:cubicBezTo>
                    <a:cubicBezTo>
                      <a:pt x="657" y="160"/>
                      <a:pt x="656" y="191"/>
                      <a:pt x="658" y="221"/>
                    </a:cubicBezTo>
                    <a:cubicBezTo>
                      <a:pt x="658" y="229"/>
                      <a:pt x="662" y="238"/>
                      <a:pt x="667" y="243"/>
                    </a:cubicBezTo>
                    <a:cubicBezTo>
                      <a:pt x="696" y="269"/>
                      <a:pt x="726" y="295"/>
                      <a:pt x="756" y="321"/>
                    </a:cubicBezTo>
                    <a:cubicBezTo>
                      <a:pt x="775" y="337"/>
                      <a:pt x="778" y="357"/>
                      <a:pt x="764" y="373"/>
                    </a:cubicBezTo>
                    <a:cubicBezTo>
                      <a:pt x="751" y="390"/>
                      <a:pt x="729" y="390"/>
                      <a:pt x="710" y="374"/>
                    </a:cubicBezTo>
                    <a:cubicBezTo>
                      <a:pt x="608" y="284"/>
                      <a:pt x="505" y="194"/>
                      <a:pt x="402" y="104"/>
                    </a:cubicBezTo>
                    <a:cubicBezTo>
                      <a:pt x="392" y="95"/>
                      <a:pt x="386" y="94"/>
                      <a:pt x="376" y="104"/>
                    </a:cubicBezTo>
                    <a:cubicBezTo>
                      <a:pt x="273" y="194"/>
                      <a:pt x="170" y="284"/>
                      <a:pt x="67" y="374"/>
                    </a:cubicBezTo>
                    <a:cubicBezTo>
                      <a:pt x="49" y="389"/>
                      <a:pt x="29" y="390"/>
                      <a:pt x="15" y="375"/>
                    </a:cubicBezTo>
                    <a:cubicBezTo>
                      <a:pt x="0" y="359"/>
                      <a:pt x="2" y="338"/>
                      <a:pt x="21" y="322"/>
                    </a:cubicBezTo>
                    <a:cubicBezTo>
                      <a:pt x="110" y="244"/>
                      <a:pt x="200" y="165"/>
                      <a:pt x="289" y="87"/>
                    </a:cubicBezTo>
                    <a:cubicBezTo>
                      <a:pt x="322" y="59"/>
                      <a:pt x="355" y="30"/>
                      <a:pt x="389" y="0"/>
                    </a:cubicBezTo>
                    <a:close/>
                  </a:path>
                </a:pathLst>
              </a:custGeom>
              <a:solidFill>
                <a:schemeClr val="accent1"/>
              </a:solidFill>
              <a:ln>
                <a:noFill/>
              </a:ln>
              <a:sp3d extrusionH="7620000" prstMaterial="matte"/>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Times New Roman" panose="02020603050405020304" pitchFamily="18" charset="0"/>
                  <a:cs typeface="Times New Roman" panose="02020603050405020304" pitchFamily="18" charset="0"/>
                </a:endParaRPr>
              </a:p>
            </p:txBody>
          </p:sp>
        </p:grpSp>
        <p:sp>
          <p:nvSpPr>
            <p:cNvPr id="13" name="文本框 12"/>
            <p:cNvSpPr txBox="1"/>
            <p:nvPr/>
          </p:nvSpPr>
          <p:spPr>
            <a:xfrm>
              <a:off x="822289" y="155623"/>
              <a:ext cx="4161925" cy="461665"/>
            </a:xfrm>
            <a:prstGeom prst="rect">
              <a:avLst/>
            </a:prstGeom>
            <a:noFill/>
          </p:spPr>
          <p:txBody>
            <a:bodyPr wrap="square" rtlCol="0">
              <a:spAutoFit/>
            </a:bodyPr>
            <a:lstStyle/>
            <a:p>
              <a:r>
                <a:rPr lang="en-US" altLang="zh-CN" sz="2400" dirty="0">
                  <a:solidFill>
                    <a:schemeClr val="accent5">
                      <a:lumMod val="50000"/>
                    </a:schemeClr>
                  </a:solidFill>
                  <a:latin typeface="Times New Roman" panose="02020603050405020304" pitchFamily="18" charset="0"/>
                  <a:cs typeface="Times New Roman" panose="02020603050405020304" pitchFamily="18" charset="0"/>
                </a:rPr>
                <a:t>Parts-of-speech (POS) Tagging</a:t>
              </a:r>
            </a:p>
          </p:txBody>
        </p:sp>
      </p:grpSp>
      <p:sp>
        <p:nvSpPr>
          <p:cNvPr id="2" name="Rectangle 1">
            <a:extLst>
              <a:ext uri="{FF2B5EF4-FFF2-40B4-BE49-F238E27FC236}">
                <a16:creationId xmlns:a16="http://schemas.microsoft.com/office/drawing/2014/main" id="{214BDDAA-0DDB-4848-85EB-A46AED0887AE}"/>
              </a:ext>
            </a:extLst>
          </p:cNvPr>
          <p:cNvSpPr/>
          <p:nvPr/>
        </p:nvSpPr>
        <p:spPr>
          <a:xfrm>
            <a:off x="1208202" y="1129109"/>
            <a:ext cx="9775596" cy="1384995"/>
          </a:xfrm>
          <a:prstGeom prst="rect">
            <a:avLst/>
          </a:prstGeom>
        </p:spPr>
        <p:txBody>
          <a:bodyPr wrap="square">
            <a:spAutoFit/>
          </a:bodyPr>
          <a:lstStyle/>
          <a:p>
            <a:r>
              <a:rPr lang="en-US" sz="2800" dirty="0"/>
              <a:t>POS tagging consists of </a:t>
            </a:r>
            <a:r>
              <a:rPr lang="en-US" sz="2800" b="1" dirty="0"/>
              <a:t>assigning a category tag to the tokenized parts of a sentence</a:t>
            </a:r>
            <a:r>
              <a:rPr lang="en-US" sz="2800" dirty="0"/>
              <a:t>. The most popular POS tagging would be identifying words as nouns, verbs, adjectives, etc.</a:t>
            </a:r>
          </a:p>
        </p:txBody>
      </p:sp>
      <p:pic>
        <p:nvPicPr>
          <p:cNvPr id="3" name="Picture 2">
            <a:extLst>
              <a:ext uri="{FF2B5EF4-FFF2-40B4-BE49-F238E27FC236}">
                <a16:creationId xmlns:a16="http://schemas.microsoft.com/office/drawing/2014/main" id="{57C2A48E-CEB4-425C-AB21-AD958E95BF01}"/>
              </a:ext>
            </a:extLst>
          </p:cNvPr>
          <p:cNvPicPr>
            <a:picLocks noChangeAspect="1"/>
          </p:cNvPicPr>
          <p:nvPr/>
        </p:nvPicPr>
        <p:blipFill>
          <a:blip r:embed="rId3"/>
          <a:stretch>
            <a:fillRect/>
          </a:stretch>
        </p:blipFill>
        <p:spPr>
          <a:xfrm>
            <a:off x="2535516" y="2986584"/>
            <a:ext cx="6762750" cy="2714625"/>
          </a:xfrm>
          <a:prstGeom prst="rect">
            <a:avLst/>
          </a:prstGeom>
        </p:spPr>
      </p:pic>
      <p:sp>
        <p:nvSpPr>
          <p:cNvPr id="4" name="Date Placeholder 3">
            <a:extLst>
              <a:ext uri="{FF2B5EF4-FFF2-40B4-BE49-F238E27FC236}">
                <a16:creationId xmlns:a16="http://schemas.microsoft.com/office/drawing/2014/main" id="{1C88D9E6-A37F-42D7-8A25-FEAA1B62D0CC}"/>
              </a:ext>
            </a:extLst>
          </p:cNvPr>
          <p:cNvSpPr>
            <a:spLocks noGrp="1"/>
          </p:cNvSpPr>
          <p:nvPr>
            <p:ph type="dt" sz="half" idx="10"/>
          </p:nvPr>
        </p:nvSpPr>
        <p:spPr/>
        <p:txBody>
          <a:bodyPr/>
          <a:lstStyle/>
          <a:p>
            <a:fld id="{A0E5616F-0138-4DAB-93E8-AE65E5CD31C2}" type="datetime1">
              <a:rPr lang="en-US" smtClean="0"/>
              <a:t>8/21/24</a:t>
            </a:fld>
            <a:endParaRPr lang="en-US"/>
          </a:p>
        </p:txBody>
      </p:sp>
      <p:sp>
        <p:nvSpPr>
          <p:cNvPr id="5" name="Slide Number Placeholder 4">
            <a:extLst>
              <a:ext uri="{FF2B5EF4-FFF2-40B4-BE49-F238E27FC236}">
                <a16:creationId xmlns:a16="http://schemas.microsoft.com/office/drawing/2014/main" id="{BBA89176-4E8F-40F8-A48B-C7D46F53F9BA}"/>
              </a:ext>
            </a:extLst>
          </p:cNvPr>
          <p:cNvSpPr>
            <a:spLocks noGrp="1"/>
          </p:cNvSpPr>
          <p:nvPr>
            <p:ph type="sldNum" sz="quarter" idx="12"/>
          </p:nvPr>
        </p:nvSpPr>
        <p:spPr/>
        <p:txBody>
          <a:bodyPr/>
          <a:lstStyle/>
          <a:p>
            <a:fld id="{04D66074-13DA-4C61-8B58-736C81065B4D}" type="slidenum">
              <a:rPr lang="en-US" smtClean="0"/>
              <a:t>13</a:t>
            </a:fld>
            <a:endParaRPr lang="en-US"/>
          </a:p>
        </p:txBody>
      </p:sp>
    </p:spTree>
    <p:extLst>
      <p:ext uri="{BB962C8B-B14F-4D97-AF65-F5344CB8AC3E}">
        <p14:creationId xmlns:p14="http://schemas.microsoft.com/office/powerpoint/2010/main" val="2175765005"/>
      </p:ext>
    </p:extLst>
  </p:cSld>
  <p:clrMapOvr>
    <a:masterClrMapping/>
  </p:clrMapOvr>
  <p:transition>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334963" y="117437"/>
            <a:ext cx="5217425" cy="499851"/>
            <a:chOff x="334963" y="117437"/>
            <a:chExt cx="4649251" cy="499851"/>
          </a:xfrm>
        </p:grpSpPr>
        <p:grpSp>
          <p:nvGrpSpPr>
            <p:cNvPr id="10" name="组合 9"/>
            <p:cNvGrpSpPr/>
            <p:nvPr/>
          </p:nvGrpSpPr>
          <p:grpSpPr>
            <a:xfrm>
              <a:off x="334963" y="117437"/>
              <a:ext cx="487692" cy="394102"/>
              <a:chOff x="1689101" y="1962151"/>
              <a:chExt cx="2117725" cy="1711325"/>
            </a:xfrm>
            <a:solidFill>
              <a:srgbClr val="002060"/>
            </a:solidFill>
            <a:scene3d>
              <a:camera prst="orthographicFront"/>
              <a:lightRig rig="flat" dir="t"/>
            </a:scene3d>
          </p:grpSpPr>
          <p:sp>
            <p:nvSpPr>
              <p:cNvPr id="14" name="Freeform 6"/>
              <p:cNvSpPr>
                <a:spLocks/>
              </p:cNvSpPr>
              <p:nvPr/>
            </p:nvSpPr>
            <p:spPr bwMode="auto">
              <a:xfrm>
                <a:off x="2016126" y="2319338"/>
                <a:ext cx="1462088" cy="1354138"/>
              </a:xfrm>
              <a:custGeom>
                <a:avLst/>
                <a:gdLst>
                  <a:gd name="T0" fmla="*/ 158 w 537"/>
                  <a:gd name="T1" fmla="*/ 499 h 499"/>
                  <a:gd name="T2" fmla="*/ 1 w 537"/>
                  <a:gd name="T3" fmla="*/ 499 h 499"/>
                  <a:gd name="T4" fmla="*/ 0 w 537"/>
                  <a:gd name="T5" fmla="*/ 483 h 499"/>
                  <a:gd name="T6" fmla="*/ 0 w 537"/>
                  <a:gd name="T7" fmla="*/ 242 h 499"/>
                  <a:gd name="T8" fmla="*/ 7 w 537"/>
                  <a:gd name="T9" fmla="*/ 225 h 499"/>
                  <a:gd name="T10" fmla="*/ 265 w 537"/>
                  <a:gd name="T11" fmla="*/ 3 h 499"/>
                  <a:gd name="T12" fmla="*/ 270 w 537"/>
                  <a:gd name="T13" fmla="*/ 0 h 499"/>
                  <a:gd name="T14" fmla="*/ 332 w 537"/>
                  <a:gd name="T15" fmla="*/ 56 h 499"/>
                  <a:gd name="T16" fmla="*/ 526 w 537"/>
                  <a:gd name="T17" fmla="*/ 228 h 499"/>
                  <a:gd name="T18" fmla="*/ 537 w 537"/>
                  <a:gd name="T19" fmla="*/ 254 h 499"/>
                  <a:gd name="T20" fmla="*/ 537 w 537"/>
                  <a:gd name="T21" fmla="*/ 475 h 499"/>
                  <a:gd name="T22" fmla="*/ 537 w 537"/>
                  <a:gd name="T23" fmla="*/ 498 h 499"/>
                  <a:gd name="T24" fmla="*/ 381 w 537"/>
                  <a:gd name="T25" fmla="*/ 498 h 499"/>
                  <a:gd name="T26" fmla="*/ 380 w 537"/>
                  <a:gd name="T27" fmla="*/ 483 h 499"/>
                  <a:gd name="T28" fmla="*/ 380 w 537"/>
                  <a:gd name="T29" fmla="*/ 375 h 499"/>
                  <a:gd name="T30" fmla="*/ 274 w 537"/>
                  <a:gd name="T31" fmla="*/ 268 h 499"/>
                  <a:gd name="T32" fmla="*/ 159 w 537"/>
                  <a:gd name="T33" fmla="*/ 363 h 499"/>
                  <a:gd name="T34" fmla="*/ 158 w 537"/>
                  <a:gd name="T35" fmla="*/ 456 h 499"/>
                  <a:gd name="T36" fmla="*/ 158 w 537"/>
                  <a:gd name="T37" fmla="*/ 499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37" h="499">
                    <a:moveTo>
                      <a:pt x="158" y="499"/>
                    </a:moveTo>
                    <a:cubicBezTo>
                      <a:pt x="105" y="499"/>
                      <a:pt x="54" y="499"/>
                      <a:pt x="1" y="499"/>
                    </a:cubicBezTo>
                    <a:cubicBezTo>
                      <a:pt x="1" y="493"/>
                      <a:pt x="0" y="488"/>
                      <a:pt x="0" y="483"/>
                    </a:cubicBezTo>
                    <a:cubicBezTo>
                      <a:pt x="0" y="403"/>
                      <a:pt x="0" y="322"/>
                      <a:pt x="0" y="242"/>
                    </a:cubicBezTo>
                    <a:cubicBezTo>
                      <a:pt x="0" y="236"/>
                      <a:pt x="3" y="229"/>
                      <a:pt x="7" y="225"/>
                    </a:cubicBezTo>
                    <a:cubicBezTo>
                      <a:pt x="93" y="151"/>
                      <a:pt x="179" y="77"/>
                      <a:pt x="265" y="3"/>
                    </a:cubicBezTo>
                    <a:cubicBezTo>
                      <a:pt x="266" y="2"/>
                      <a:pt x="267" y="2"/>
                      <a:pt x="270" y="0"/>
                    </a:cubicBezTo>
                    <a:cubicBezTo>
                      <a:pt x="290" y="19"/>
                      <a:pt x="311" y="37"/>
                      <a:pt x="332" y="56"/>
                    </a:cubicBezTo>
                    <a:cubicBezTo>
                      <a:pt x="397" y="113"/>
                      <a:pt x="461" y="171"/>
                      <a:pt x="526" y="228"/>
                    </a:cubicBezTo>
                    <a:cubicBezTo>
                      <a:pt x="534" y="235"/>
                      <a:pt x="537" y="243"/>
                      <a:pt x="537" y="254"/>
                    </a:cubicBezTo>
                    <a:cubicBezTo>
                      <a:pt x="537" y="327"/>
                      <a:pt x="537" y="401"/>
                      <a:pt x="537" y="475"/>
                    </a:cubicBezTo>
                    <a:cubicBezTo>
                      <a:pt x="537" y="483"/>
                      <a:pt x="537" y="490"/>
                      <a:pt x="537" y="498"/>
                    </a:cubicBezTo>
                    <a:cubicBezTo>
                      <a:pt x="484" y="498"/>
                      <a:pt x="434" y="498"/>
                      <a:pt x="381" y="498"/>
                    </a:cubicBezTo>
                    <a:cubicBezTo>
                      <a:pt x="381" y="493"/>
                      <a:pt x="380" y="488"/>
                      <a:pt x="380" y="483"/>
                    </a:cubicBezTo>
                    <a:cubicBezTo>
                      <a:pt x="380" y="447"/>
                      <a:pt x="381" y="411"/>
                      <a:pt x="380" y="375"/>
                    </a:cubicBezTo>
                    <a:cubicBezTo>
                      <a:pt x="379" y="317"/>
                      <a:pt x="333" y="271"/>
                      <a:pt x="274" y="268"/>
                    </a:cubicBezTo>
                    <a:cubicBezTo>
                      <a:pt x="217" y="265"/>
                      <a:pt x="165" y="306"/>
                      <a:pt x="159" y="363"/>
                    </a:cubicBezTo>
                    <a:cubicBezTo>
                      <a:pt x="156" y="394"/>
                      <a:pt x="158" y="425"/>
                      <a:pt x="158" y="456"/>
                    </a:cubicBezTo>
                    <a:cubicBezTo>
                      <a:pt x="158" y="470"/>
                      <a:pt x="158" y="484"/>
                      <a:pt x="158" y="499"/>
                    </a:cubicBezTo>
                    <a:close/>
                  </a:path>
                </a:pathLst>
              </a:custGeom>
              <a:solidFill>
                <a:schemeClr val="accent1"/>
              </a:solidFill>
              <a:ln>
                <a:noFill/>
              </a:ln>
              <a:sp3d extrusionH="7620000" prstMaterial="matte"/>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Times New Roman" panose="02020603050405020304" pitchFamily="18" charset="0"/>
                  <a:cs typeface="Times New Roman" panose="02020603050405020304" pitchFamily="18" charset="0"/>
                </a:endParaRPr>
              </a:p>
            </p:txBody>
          </p:sp>
          <p:sp>
            <p:nvSpPr>
              <p:cNvPr id="15" name="Freeform 7"/>
              <p:cNvSpPr>
                <a:spLocks/>
              </p:cNvSpPr>
              <p:nvPr/>
            </p:nvSpPr>
            <p:spPr bwMode="auto">
              <a:xfrm>
                <a:off x="1689101" y="1962151"/>
                <a:ext cx="2117725" cy="1057275"/>
              </a:xfrm>
              <a:custGeom>
                <a:avLst/>
                <a:gdLst>
                  <a:gd name="T0" fmla="*/ 389 w 778"/>
                  <a:gd name="T1" fmla="*/ 0 h 390"/>
                  <a:gd name="T2" fmla="*/ 541 w 778"/>
                  <a:gd name="T3" fmla="*/ 133 h 390"/>
                  <a:gd name="T4" fmla="*/ 553 w 778"/>
                  <a:gd name="T5" fmla="*/ 111 h 390"/>
                  <a:gd name="T6" fmla="*/ 577 w 778"/>
                  <a:gd name="T7" fmla="*/ 104 h 390"/>
                  <a:gd name="T8" fmla="*/ 640 w 778"/>
                  <a:gd name="T9" fmla="*/ 107 h 390"/>
                  <a:gd name="T10" fmla="*/ 657 w 778"/>
                  <a:gd name="T11" fmla="*/ 130 h 390"/>
                  <a:gd name="T12" fmla="*/ 658 w 778"/>
                  <a:gd name="T13" fmla="*/ 221 h 390"/>
                  <a:gd name="T14" fmla="*/ 667 w 778"/>
                  <a:gd name="T15" fmla="*/ 243 h 390"/>
                  <a:gd name="T16" fmla="*/ 756 w 778"/>
                  <a:gd name="T17" fmla="*/ 321 h 390"/>
                  <a:gd name="T18" fmla="*/ 764 w 778"/>
                  <a:gd name="T19" fmla="*/ 373 h 390"/>
                  <a:gd name="T20" fmla="*/ 710 w 778"/>
                  <a:gd name="T21" fmla="*/ 374 h 390"/>
                  <a:gd name="T22" fmla="*/ 402 w 778"/>
                  <a:gd name="T23" fmla="*/ 104 h 390"/>
                  <a:gd name="T24" fmla="*/ 376 w 778"/>
                  <a:gd name="T25" fmla="*/ 104 h 390"/>
                  <a:gd name="T26" fmla="*/ 67 w 778"/>
                  <a:gd name="T27" fmla="*/ 374 h 390"/>
                  <a:gd name="T28" fmla="*/ 15 w 778"/>
                  <a:gd name="T29" fmla="*/ 375 h 390"/>
                  <a:gd name="T30" fmla="*/ 21 w 778"/>
                  <a:gd name="T31" fmla="*/ 322 h 390"/>
                  <a:gd name="T32" fmla="*/ 289 w 778"/>
                  <a:gd name="T33" fmla="*/ 87 h 390"/>
                  <a:gd name="T34" fmla="*/ 389 w 778"/>
                  <a:gd name="T35" fmla="*/ 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78" h="390">
                    <a:moveTo>
                      <a:pt x="389" y="0"/>
                    </a:moveTo>
                    <a:cubicBezTo>
                      <a:pt x="441" y="45"/>
                      <a:pt x="491" y="90"/>
                      <a:pt x="541" y="133"/>
                    </a:cubicBezTo>
                    <a:cubicBezTo>
                      <a:pt x="545" y="125"/>
                      <a:pt x="547" y="115"/>
                      <a:pt x="553" y="111"/>
                    </a:cubicBezTo>
                    <a:cubicBezTo>
                      <a:pt x="559" y="106"/>
                      <a:pt x="569" y="104"/>
                      <a:pt x="577" y="104"/>
                    </a:cubicBezTo>
                    <a:cubicBezTo>
                      <a:pt x="598" y="104"/>
                      <a:pt x="619" y="105"/>
                      <a:pt x="640" y="107"/>
                    </a:cubicBezTo>
                    <a:cubicBezTo>
                      <a:pt x="653" y="108"/>
                      <a:pt x="658" y="116"/>
                      <a:pt x="657" y="130"/>
                    </a:cubicBezTo>
                    <a:cubicBezTo>
                      <a:pt x="657" y="160"/>
                      <a:pt x="656" y="191"/>
                      <a:pt x="658" y="221"/>
                    </a:cubicBezTo>
                    <a:cubicBezTo>
                      <a:pt x="658" y="229"/>
                      <a:pt x="662" y="238"/>
                      <a:pt x="667" y="243"/>
                    </a:cubicBezTo>
                    <a:cubicBezTo>
                      <a:pt x="696" y="269"/>
                      <a:pt x="726" y="295"/>
                      <a:pt x="756" y="321"/>
                    </a:cubicBezTo>
                    <a:cubicBezTo>
                      <a:pt x="775" y="337"/>
                      <a:pt x="778" y="357"/>
                      <a:pt x="764" y="373"/>
                    </a:cubicBezTo>
                    <a:cubicBezTo>
                      <a:pt x="751" y="390"/>
                      <a:pt x="729" y="390"/>
                      <a:pt x="710" y="374"/>
                    </a:cubicBezTo>
                    <a:cubicBezTo>
                      <a:pt x="608" y="284"/>
                      <a:pt x="505" y="194"/>
                      <a:pt x="402" y="104"/>
                    </a:cubicBezTo>
                    <a:cubicBezTo>
                      <a:pt x="392" y="95"/>
                      <a:pt x="386" y="94"/>
                      <a:pt x="376" y="104"/>
                    </a:cubicBezTo>
                    <a:cubicBezTo>
                      <a:pt x="273" y="194"/>
                      <a:pt x="170" y="284"/>
                      <a:pt x="67" y="374"/>
                    </a:cubicBezTo>
                    <a:cubicBezTo>
                      <a:pt x="49" y="389"/>
                      <a:pt x="29" y="390"/>
                      <a:pt x="15" y="375"/>
                    </a:cubicBezTo>
                    <a:cubicBezTo>
                      <a:pt x="0" y="359"/>
                      <a:pt x="2" y="338"/>
                      <a:pt x="21" y="322"/>
                    </a:cubicBezTo>
                    <a:cubicBezTo>
                      <a:pt x="110" y="244"/>
                      <a:pt x="200" y="165"/>
                      <a:pt x="289" y="87"/>
                    </a:cubicBezTo>
                    <a:cubicBezTo>
                      <a:pt x="322" y="59"/>
                      <a:pt x="355" y="30"/>
                      <a:pt x="389" y="0"/>
                    </a:cubicBezTo>
                    <a:close/>
                  </a:path>
                </a:pathLst>
              </a:custGeom>
              <a:solidFill>
                <a:schemeClr val="accent1"/>
              </a:solidFill>
              <a:ln>
                <a:noFill/>
              </a:ln>
              <a:sp3d extrusionH="7620000" prstMaterial="matte"/>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Times New Roman" panose="02020603050405020304" pitchFamily="18" charset="0"/>
                  <a:cs typeface="Times New Roman" panose="02020603050405020304" pitchFamily="18" charset="0"/>
                </a:endParaRPr>
              </a:p>
            </p:txBody>
          </p:sp>
        </p:grpSp>
        <p:sp>
          <p:nvSpPr>
            <p:cNvPr id="13" name="文本框 12"/>
            <p:cNvSpPr txBox="1"/>
            <p:nvPr/>
          </p:nvSpPr>
          <p:spPr>
            <a:xfrm>
              <a:off x="822289" y="155623"/>
              <a:ext cx="4161925" cy="461665"/>
            </a:xfrm>
            <a:prstGeom prst="rect">
              <a:avLst/>
            </a:prstGeom>
            <a:noFill/>
          </p:spPr>
          <p:txBody>
            <a:bodyPr wrap="square" rtlCol="0">
              <a:spAutoFit/>
            </a:bodyPr>
            <a:lstStyle/>
            <a:p>
              <a:r>
                <a:rPr lang="en-US" altLang="zh-CN" sz="2400" dirty="0">
                  <a:solidFill>
                    <a:schemeClr val="accent5">
                      <a:lumMod val="50000"/>
                    </a:schemeClr>
                  </a:solidFill>
                  <a:latin typeface="Times New Roman" panose="02020603050405020304" pitchFamily="18" charset="0"/>
                  <a:cs typeface="Times New Roman" panose="02020603050405020304" pitchFamily="18" charset="0"/>
                </a:rPr>
                <a:t>Statistical Language Modeling</a:t>
              </a:r>
            </a:p>
          </p:txBody>
        </p:sp>
      </p:grpSp>
      <p:pic>
        <p:nvPicPr>
          <p:cNvPr id="2" name="Picture 1">
            <a:extLst>
              <a:ext uri="{FF2B5EF4-FFF2-40B4-BE49-F238E27FC236}">
                <a16:creationId xmlns:a16="http://schemas.microsoft.com/office/drawing/2014/main" id="{62A01880-42C1-4700-8B1F-C56A8C30160C}"/>
              </a:ext>
            </a:extLst>
          </p:cNvPr>
          <p:cNvPicPr>
            <a:picLocks noChangeAspect="1"/>
          </p:cNvPicPr>
          <p:nvPr/>
        </p:nvPicPr>
        <p:blipFill>
          <a:blip r:embed="rId3"/>
          <a:stretch>
            <a:fillRect/>
          </a:stretch>
        </p:blipFill>
        <p:spPr>
          <a:xfrm>
            <a:off x="4135181" y="3113440"/>
            <a:ext cx="3091993" cy="3608035"/>
          </a:xfrm>
          <a:prstGeom prst="rect">
            <a:avLst/>
          </a:prstGeom>
        </p:spPr>
      </p:pic>
      <p:sp>
        <p:nvSpPr>
          <p:cNvPr id="3" name="Rectangle 2">
            <a:extLst>
              <a:ext uri="{FF2B5EF4-FFF2-40B4-BE49-F238E27FC236}">
                <a16:creationId xmlns:a16="http://schemas.microsoft.com/office/drawing/2014/main" id="{33E67472-D0F6-4E3C-A7FB-03C4BE245C7D}"/>
              </a:ext>
            </a:extLst>
          </p:cNvPr>
          <p:cNvSpPr/>
          <p:nvPr/>
        </p:nvSpPr>
        <p:spPr>
          <a:xfrm>
            <a:off x="881844" y="880658"/>
            <a:ext cx="10580823" cy="2246769"/>
          </a:xfrm>
          <a:prstGeom prst="rect">
            <a:avLst/>
          </a:prstGeom>
        </p:spPr>
        <p:txBody>
          <a:bodyPr wrap="square">
            <a:spAutoFit/>
          </a:bodyPr>
          <a:lstStyle/>
          <a:p>
            <a:r>
              <a:rPr lang="en-US" sz="2800" dirty="0"/>
              <a:t>Statistical Language Modeling is the process of building a statistical language model that is meant to </a:t>
            </a:r>
            <a:r>
              <a:rPr lang="en-US" sz="2800" b="1" dirty="0"/>
              <a:t>provide an estimate of a natural language</a:t>
            </a:r>
            <a:r>
              <a:rPr lang="en-US" sz="2800" dirty="0"/>
              <a:t>. For a sequence of input words, the model would assign a probability to the entire sequence, which contributes to the estimated likelihood of various possible sequences. </a:t>
            </a:r>
          </a:p>
        </p:txBody>
      </p:sp>
      <p:sp>
        <p:nvSpPr>
          <p:cNvPr id="4" name="Date Placeholder 3">
            <a:extLst>
              <a:ext uri="{FF2B5EF4-FFF2-40B4-BE49-F238E27FC236}">
                <a16:creationId xmlns:a16="http://schemas.microsoft.com/office/drawing/2014/main" id="{52627AD0-689A-4CFE-A77B-4F1F1A7F21B7}"/>
              </a:ext>
            </a:extLst>
          </p:cNvPr>
          <p:cNvSpPr>
            <a:spLocks noGrp="1"/>
          </p:cNvSpPr>
          <p:nvPr>
            <p:ph type="dt" sz="half" idx="10"/>
          </p:nvPr>
        </p:nvSpPr>
        <p:spPr/>
        <p:txBody>
          <a:bodyPr/>
          <a:lstStyle/>
          <a:p>
            <a:fld id="{7B074C03-4499-4073-AD87-1D5E0210345F}" type="datetime1">
              <a:rPr lang="en-US" smtClean="0"/>
              <a:t>8/21/24</a:t>
            </a:fld>
            <a:endParaRPr lang="en-US"/>
          </a:p>
        </p:txBody>
      </p:sp>
      <p:sp>
        <p:nvSpPr>
          <p:cNvPr id="5" name="Slide Number Placeholder 4">
            <a:extLst>
              <a:ext uri="{FF2B5EF4-FFF2-40B4-BE49-F238E27FC236}">
                <a16:creationId xmlns:a16="http://schemas.microsoft.com/office/drawing/2014/main" id="{18410C6E-6EBB-490F-B25F-1D24E6943CD4}"/>
              </a:ext>
            </a:extLst>
          </p:cNvPr>
          <p:cNvSpPr>
            <a:spLocks noGrp="1"/>
          </p:cNvSpPr>
          <p:nvPr>
            <p:ph type="sldNum" sz="quarter" idx="12"/>
          </p:nvPr>
        </p:nvSpPr>
        <p:spPr/>
        <p:txBody>
          <a:bodyPr/>
          <a:lstStyle/>
          <a:p>
            <a:fld id="{04D66074-13DA-4C61-8B58-736C81065B4D}" type="slidenum">
              <a:rPr lang="en-US" smtClean="0"/>
              <a:t>14</a:t>
            </a:fld>
            <a:endParaRPr lang="en-US"/>
          </a:p>
        </p:txBody>
      </p:sp>
    </p:spTree>
    <p:extLst>
      <p:ext uri="{BB962C8B-B14F-4D97-AF65-F5344CB8AC3E}">
        <p14:creationId xmlns:p14="http://schemas.microsoft.com/office/powerpoint/2010/main" val="4286805644"/>
      </p:ext>
    </p:extLst>
  </p:cSld>
  <p:clrMapOvr>
    <a:masterClrMapping/>
  </p:clrMapOvr>
  <p:transition>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334963" y="117437"/>
            <a:ext cx="5217425" cy="499851"/>
            <a:chOff x="334963" y="117437"/>
            <a:chExt cx="4649251" cy="499851"/>
          </a:xfrm>
        </p:grpSpPr>
        <p:grpSp>
          <p:nvGrpSpPr>
            <p:cNvPr id="10" name="组合 9"/>
            <p:cNvGrpSpPr/>
            <p:nvPr/>
          </p:nvGrpSpPr>
          <p:grpSpPr>
            <a:xfrm>
              <a:off x="334963" y="117437"/>
              <a:ext cx="487692" cy="394102"/>
              <a:chOff x="1689101" y="1962151"/>
              <a:chExt cx="2117725" cy="1711325"/>
            </a:xfrm>
            <a:solidFill>
              <a:srgbClr val="002060"/>
            </a:solidFill>
            <a:scene3d>
              <a:camera prst="orthographicFront"/>
              <a:lightRig rig="flat" dir="t"/>
            </a:scene3d>
          </p:grpSpPr>
          <p:sp>
            <p:nvSpPr>
              <p:cNvPr id="14" name="Freeform 6"/>
              <p:cNvSpPr>
                <a:spLocks/>
              </p:cNvSpPr>
              <p:nvPr/>
            </p:nvSpPr>
            <p:spPr bwMode="auto">
              <a:xfrm>
                <a:off x="2016126" y="2319338"/>
                <a:ext cx="1462088" cy="1354138"/>
              </a:xfrm>
              <a:custGeom>
                <a:avLst/>
                <a:gdLst>
                  <a:gd name="T0" fmla="*/ 158 w 537"/>
                  <a:gd name="T1" fmla="*/ 499 h 499"/>
                  <a:gd name="T2" fmla="*/ 1 w 537"/>
                  <a:gd name="T3" fmla="*/ 499 h 499"/>
                  <a:gd name="T4" fmla="*/ 0 w 537"/>
                  <a:gd name="T5" fmla="*/ 483 h 499"/>
                  <a:gd name="T6" fmla="*/ 0 w 537"/>
                  <a:gd name="T7" fmla="*/ 242 h 499"/>
                  <a:gd name="T8" fmla="*/ 7 w 537"/>
                  <a:gd name="T9" fmla="*/ 225 h 499"/>
                  <a:gd name="T10" fmla="*/ 265 w 537"/>
                  <a:gd name="T11" fmla="*/ 3 h 499"/>
                  <a:gd name="T12" fmla="*/ 270 w 537"/>
                  <a:gd name="T13" fmla="*/ 0 h 499"/>
                  <a:gd name="T14" fmla="*/ 332 w 537"/>
                  <a:gd name="T15" fmla="*/ 56 h 499"/>
                  <a:gd name="T16" fmla="*/ 526 w 537"/>
                  <a:gd name="T17" fmla="*/ 228 h 499"/>
                  <a:gd name="T18" fmla="*/ 537 w 537"/>
                  <a:gd name="T19" fmla="*/ 254 h 499"/>
                  <a:gd name="T20" fmla="*/ 537 w 537"/>
                  <a:gd name="T21" fmla="*/ 475 h 499"/>
                  <a:gd name="T22" fmla="*/ 537 w 537"/>
                  <a:gd name="T23" fmla="*/ 498 h 499"/>
                  <a:gd name="T24" fmla="*/ 381 w 537"/>
                  <a:gd name="T25" fmla="*/ 498 h 499"/>
                  <a:gd name="T26" fmla="*/ 380 w 537"/>
                  <a:gd name="T27" fmla="*/ 483 h 499"/>
                  <a:gd name="T28" fmla="*/ 380 w 537"/>
                  <a:gd name="T29" fmla="*/ 375 h 499"/>
                  <a:gd name="T30" fmla="*/ 274 w 537"/>
                  <a:gd name="T31" fmla="*/ 268 h 499"/>
                  <a:gd name="T32" fmla="*/ 159 w 537"/>
                  <a:gd name="T33" fmla="*/ 363 h 499"/>
                  <a:gd name="T34" fmla="*/ 158 w 537"/>
                  <a:gd name="T35" fmla="*/ 456 h 499"/>
                  <a:gd name="T36" fmla="*/ 158 w 537"/>
                  <a:gd name="T37" fmla="*/ 499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37" h="499">
                    <a:moveTo>
                      <a:pt x="158" y="499"/>
                    </a:moveTo>
                    <a:cubicBezTo>
                      <a:pt x="105" y="499"/>
                      <a:pt x="54" y="499"/>
                      <a:pt x="1" y="499"/>
                    </a:cubicBezTo>
                    <a:cubicBezTo>
                      <a:pt x="1" y="493"/>
                      <a:pt x="0" y="488"/>
                      <a:pt x="0" y="483"/>
                    </a:cubicBezTo>
                    <a:cubicBezTo>
                      <a:pt x="0" y="403"/>
                      <a:pt x="0" y="322"/>
                      <a:pt x="0" y="242"/>
                    </a:cubicBezTo>
                    <a:cubicBezTo>
                      <a:pt x="0" y="236"/>
                      <a:pt x="3" y="229"/>
                      <a:pt x="7" y="225"/>
                    </a:cubicBezTo>
                    <a:cubicBezTo>
                      <a:pt x="93" y="151"/>
                      <a:pt x="179" y="77"/>
                      <a:pt x="265" y="3"/>
                    </a:cubicBezTo>
                    <a:cubicBezTo>
                      <a:pt x="266" y="2"/>
                      <a:pt x="267" y="2"/>
                      <a:pt x="270" y="0"/>
                    </a:cubicBezTo>
                    <a:cubicBezTo>
                      <a:pt x="290" y="19"/>
                      <a:pt x="311" y="37"/>
                      <a:pt x="332" y="56"/>
                    </a:cubicBezTo>
                    <a:cubicBezTo>
                      <a:pt x="397" y="113"/>
                      <a:pt x="461" y="171"/>
                      <a:pt x="526" y="228"/>
                    </a:cubicBezTo>
                    <a:cubicBezTo>
                      <a:pt x="534" y="235"/>
                      <a:pt x="537" y="243"/>
                      <a:pt x="537" y="254"/>
                    </a:cubicBezTo>
                    <a:cubicBezTo>
                      <a:pt x="537" y="327"/>
                      <a:pt x="537" y="401"/>
                      <a:pt x="537" y="475"/>
                    </a:cubicBezTo>
                    <a:cubicBezTo>
                      <a:pt x="537" y="483"/>
                      <a:pt x="537" y="490"/>
                      <a:pt x="537" y="498"/>
                    </a:cubicBezTo>
                    <a:cubicBezTo>
                      <a:pt x="484" y="498"/>
                      <a:pt x="434" y="498"/>
                      <a:pt x="381" y="498"/>
                    </a:cubicBezTo>
                    <a:cubicBezTo>
                      <a:pt x="381" y="493"/>
                      <a:pt x="380" y="488"/>
                      <a:pt x="380" y="483"/>
                    </a:cubicBezTo>
                    <a:cubicBezTo>
                      <a:pt x="380" y="447"/>
                      <a:pt x="381" y="411"/>
                      <a:pt x="380" y="375"/>
                    </a:cubicBezTo>
                    <a:cubicBezTo>
                      <a:pt x="379" y="317"/>
                      <a:pt x="333" y="271"/>
                      <a:pt x="274" y="268"/>
                    </a:cubicBezTo>
                    <a:cubicBezTo>
                      <a:pt x="217" y="265"/>
                      <a:pt x="165" y="306"/>
                      <a:pt x="159" y="363"/>
                    </a:cubicBezTo>
                    <a:cubicBezTo>
                      <a:pt x="156" y="394"/>
                      <a:pt x="158" y="425"/>
                      <a:pt x="158" y="456"/>
                    </a:cubicBezTo>
                    <a:cubicBezTo>
                      <a:pt x="158" y="470"/>
                      <a:pt x="158" y="484"/>
                      <a:pt x="158" y="499"/>
                    </a:cubicBezTo>
                    <a:close/>
                  </a:path>
                </a:pathLst>
              </a:custGeom>
              <a:solidFill>
                <a:schemeClr val="accent1"/>
              </a:solidFill>
              <a:ln>
                <a:noFill/>
              </a:ln>
              <a:sp3d extrusionH="7620000" prstMaterial="matte"/>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Times New Roman" panose="02020603050405020304" pitchFamily="18" charset="0"/>
                  <a:cs typeface="Times New Roman" panose="02020603050405020304" pitchFamily="18" charset="0"/>
                </a:endParaRPr>
              </a:p>
            </p:txBody>
          </p:sp>
          <p:sp>
            <p:nvSpPr>
              <p:cNvPr id="15" name="Freeform 7"/>
              <p:cNvSpPr>
                <a:spLocks/>
              </p:cNvSpPr>
              <p:nvPr/>
            </p:nvSpPr>
            <p:spPr bwMode="auto">
              <a:xfrm>
                <a:off x="1689101" y="1962151"/>
                <a:ext cx="2117725" cy="1057275"/>
              </a:xfrm>
              <a:custGeom>
                <a:avLst/>
                <a:gdLst>
                  <a:gd name="T0" fmla="*/ 389 w 778"/>
                  <a:gd name="T1" fmla="*/ 0 h 390"/>
                  <a:gd name="T2" fmla="*/ 541 w 778"/>
                  <a:gd name="T3" fmla="*/ 133 h 390"/>
                  <a:gd name="T4" fmla="*/ 553 w 778"/>
                  <a:gd name="T5" fmla="*/ 111 h 390"/>
                  <a:gd name="T6" fmla="*/ 577 w 778"/>
                  <a:gd name="T7" fmla="*/ 104 h 390"/>
                  <a:gd name="T8" fmla="*/ 640 w 778"/>
                  <a:gd name="T9" fmla="*/ 107 h 390"/>
                  <a:gd name="T10" fmla="*/ 657 w 778"/>
                  <a:gd name="T11" fmla="*/ 130 h 390"/>
                  <a:gd name="T12" fmla="*/ 658 w 778"/>
                  <a:gd name="T13" fmla="*/ 221 h 390"/>
                  <a:gd name="T14" fmla="*/ 667 w 778"/>
                  <a:gd name="T15" fmla="*/ 243 h 390"/>
                  <a:gd name="T16" fmla="*/ 756 w 778"/>
                  <a:gd name="T17" fmla="*/ 321 h 390"/>
                  <a:gd name="T18" fmla="*/ 764 w 778"/>
                  <a:gd name="T19" fmla="*/ 373 h 390"/>
                  <a:gd name="T20" fmla="*/ 710 w 778"/>
                  <a:gd name="T21" fmla="*/ 374 h 390"/>
                  <a:gd name="T22" fmla="*/ 402 w 778"/>
                  <a:gd name="T23" fmla="*/ 104 h 390"/>
                  <a:gd name="T24" fmla="*/ 376 w 778"/>
                  <a:gd name="T25" fmla="*/ 104 h 390"/>
                  <a:gd name="T26" fmla="*/ 67 w 778"/>
                  <a:gd name="T27" fmla="*/ 374 h 390"/>
                  <a:gd name="T28" fmla="*/ 15 w 778"/>
                  <a:gd name="T29" fmla="*/ 375 h 390"/>
                  <a:gd name="T30" fmla="*/ 21 w 778"/>
                  <a:gd name="T31" fmla="*/ 322 h 390"/>
                  <a:gd name="T32" fmla="*/ 289 w 778"/>
                  <a:gd name="T33" fmla="*/ 87 h 390"/>
                  <a:gd name="T34" fmla="*/ 389 w 778"/>
                  <a:gd name="T35" fmla="*/ 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78" h="390">
                    <a:moveTo>
                      <a:pt x="389" y="0"/>
                    </a:moveTo>
                    <a:cubicBezTo>
                      <a:pt x="441" y="45"/>
                      <a:pt x="491" y="90"/>
                      <a:pt x="541" y="133"/>
                    </a:cubicBezTo>
                    <a:cubicBezTo>
                      <a:pt x="545" y="125"/>
                      <a:pt x="547" y="115"/>
                      <a:pt x="553" y="111"/>
                    </a:cubicBezTo>
                    <a:cubicBezTo>
                      <a:pt x="559" y="106"/>
                      <a:pt x="569" y="104"/>
                      <a:pt x="577" y="104"/>
                    </a:cubicBezTo>
                    <a:cubicBezTo>
                      <a:pt x="598" y="104"/>
                      <a:pt x="619" y="105"/>
                      <a:pt x="640" y="107"/>
                    </a:cubicBezTo>
                    <a:cubicBezTo>
                      <a:pt x="653" y="108"/>
                      <a:pt x="658" y="116"/>
                      <a:pt x="657" y="130"/>
                    </a:cubicBezTo>
                    <a:cubicBezTo>
                      <a:pt x="657" y="160"/>
                      <a:pt x="656" y="191"/>
                      <a:pt x="658" y="221"/>
                    </a:cubicBezTo>
                    <a:cubicBezTo>
                      <a:pt x="658" y="229"/>
                      <a:pt x="662" y="238"/>
                      <a:pt x="667" y="243"/>
                    </a:cubicBezTo>
                    <a:cubicBezTo>
                      <a:pt x="696" y="269"/>
                      <a:pt x="726" y="295"/>
                      <a:pt x="756" y="321"/>
                    </a:cubicBezTo>
                    <a:cubicBezTo>
                      <a:pt x="775" y="337"/>
                      <a:pt x="778" y="357"/>
                      <a:pt x="764" y="373"/>
                    </a:cubicBezTo>
                    <a:cubicBezTo>
                      <a:pt x="751" y="390"/>
                      <a:pt x="729" y="390"/>
                      <a:pt x="710" y="374"/>
                    </a:cubicBezTo>
                    <a:cubicBezTo>
                      <a:pt x="608" y="284"/>
                      <a:pt x="505" y="194"/>
                      <a:pt x="402" y="104"/>
                    </a:cubicBezTo>
                    <a:cubicBezTo>
                      <a:pt x="392" y="95"/>
                      <a:pt x="386" y="94"/>
                      <a:pt x="376" y="104"/>
                    </a:cubicBezTo>
                    <a:cubicBezTo>
                      <a:pt x="273" y="194"/>
                      <a:pt x="170" y="284"/>
                      <a:pt x="67" y="374"/>
                    </a:cubicBezTo>
                    <a:cubicBezTo>
                      <a:pt x="49" y="389"/>
                      <a:pt x="29" y="390"/>
                      <a:pt x="15" y="375"/>
                    </a:cubicBezTo>
                    <a:cubicBezTo>
                      <a:pt x="0" y="359"/>
                      <a:pt x="2" y="338"/>
                      <a:pt x="21" y="322"/>
                    </a:cubicBezTo>
                    <a:cubicBezTo>
                      <a:pt x="110" y="244"/>
                      <a:pt x="200" y="165"/>
                      <a:pt x="289" y="87"/>
                    </a:cubicBezTo>
                    <a:cubicBezTo>
                      <a:pt x="322" y="59"/>
                      <a:pt x="355" y="30"/>
                      <a:pt x="389" y="0"/>
                    </a:cubicBezTo>
                    <a:close/>
                  </a:path>
                </a:pathLst>
              </a:custGeom>
              <a:solidFill>
                <a:schemeClr val="accent1"/>
              </a:solidFill>
              <a:ln>
                <a:noFill/>
              </a:ln>
              <a:sp3d extrusionH="7620000" prstMaterial="matte"/>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Times New Roman" panose="02020603050405020304" pitchFamily="18" charset="0"/>
                  <a:cs typeface="Times New Roman" panose="02020603050405020304" pitchFamily="18" charset="0"/>
                </a:endParaRPr>
              </a:p>
            </p:txBody>
          </p:sp>
        </p:grpSp>
        <p:sp>
          <p:nvSpPr>
            <p:cNvPr id="13" name="文本框 12"/>
            <p:cNvSpPr txBox="1"/>
            <p:nvPr/>
          </p:nvSpPr>
          <p:spPr>
            <a:xfrm>
              <a:off x="822289" y="155623"/>
              <a:ext cx="4161925" cy="461665"/>
            </a:xfrm>
            <a:prstGeom prst="rect">
              <a:avLst/>
            </a:prstGeom>
            <a:noFill/>
          </p:spPr>
          <p:txBody>
            <a:bodyPr wrap="square" rtlCol="0">
              <a:spAutoFit/>
            </a:bodyPr>
            <a:lstStyle/>
            <a:p>
              <a:r>
                <a:rPr lang="en-US" altLang="zh-CN" sz="2400" dirty="0">
                  <a:solidFill>
                    <a:schemeClr val="accent5">
                      <a:lumMod val="50000"/>
                    </a:schemeClr>
                  </a:solidFill>
                  <a:latin typeface="Times New Roman" panose="02020603050405020304" pitchFamily="18" charset="0"/>
                  <a:cs typeface="Times New Roman" panose="02020603050405020304" pitchFamily="18" charset="0"/>
                </a:rPr>
                <a:t>Bag-of-words</a:t>
              </a:r>
              <a:endParaRPr lang="zh-CN" altLang="en-US" sz="2400" dirty="0">
                <a:solidFill>
                  <a:schemeClr val="accent5">
                    <a:lumMod val="50000"/>
                  </a:schemeClr>
                </a:solidFill>
                <a:latin typeface="Times New Roman" panose="02020603050405020304" pitchFamily="18" charset="0"/>
                <a:cs typeface="Times New Roman" panose="02020603050405020304" pitchFamily="18" charset="0"/>
              </a:endParaRPr>
            </a:p>
          </p:txBody>
        </p:sp>
      </p:grpSp>
      <p:sp>
        <p:nvSpPr>
          <p:cNvPr id="2" name="Rectangle 1">
            <a:extLst>
              <a:ext uri="{FF2B5EF4-FFF2-40B4-BE49-F238E27FC236}">
                <a16:creationId xmlns:a16="http://schemas.microsoft.com/office/drawing/2014/main" id="{FEF514BD-C2F3-4523-AB42-74341D8F5ED6}"/>
              </a:ext>
            </a:extLst>
          </p:cNvPr>
          <p:cNvSpPr/>
          <p:nvPr/>
        </p:nvSpPr>
        <p:spPr>
          <a:xfrm>
            <a:off x="1118646" y="952902"/>
            <a:ext cx="10199801" cy="1815882"/>
          </a:xfrm>
          <a:prstGeom prst="rect">
            <a:avLst/>
          </a:prstGeom>
        </p:spPr>
        <p:txBody>
          <a:bodyPr wrap="square">
            <a:spAutoFit/>
          </a:bodyPr>
          <a:lstStyle/>
          <a:p>
            <a:r>
              <a:rPr lang="en-US" sz="2800" dirty="0"/>
              <a:t>Bag of words is a particular </a:t>
            </a:r>
            <a:r>
              <a:rPr lang="en-US" sz="2800" dirty="0">
                <a:solidFill>
                  <a:srgbClr val="FF0000"/>
                </a:solidFill>
              </a:rPr>
              <a:t>representation model </a:t>
            </a:r>
            <a:r>
              <a:rPr lang="en-US" sz="2800" dirty="0"/>
              <a:t>used to simplify the contents of a selection of text. The bag of words model omits grammar and word order but is interested </a:t>
            </a:r>
            <a:r>
              <a:rPr lang="en-US" sz="2800" b="1" dirty="0"/>
              <a:t>in the number of occurrences of words within the text</a:t>
            </a:r>
            <a:r>
              <a:rPr lang="en-US" sz="2800" dirty="0"/>
              <a:t>.</a:t>
            </a:r>
          </a:p>
        </p:txBody>
      </p:sp>
      <p:pic>
        <p:nvPicPr>
          <p:cNvPr id="3" name="Picture 2">
            <a:extLst>
              <a:ext uri="{FF2B5EF4-FFF2-40B4-BE49-F238E27FC236}">
                <a16:creationId xmlns:a16="http://schemas.microsoft.com/office/drawing/2014/main" id="{8D017E8A-F670-4A5B-8F65-E96A147344F9}"/>
              </a:ext>
            </a:extLst>
          </p:cNvPr>
          <p:cNvPicPr>
            <a:picLocks noChangeAspect="1"/>
          </p:cNvPicPr>
          <p:nvPr/>
        </p:nvPicPr>
        <p:blipFill>
          <a:blip r:embed="rId2"/>
          <a:stretch>
            <a:fillRect/>
          </a:stretch>
        </p:blipFill>
        <p:spPr>
          <a:xfrm>
            <a:off x="1137500" y="2967927"/>
            <a:ext cx="8352688" cy="3406900"/>
          </a:xfrm>
          <a:prstGeom prst="rect">
            <a:avLst/>
          </a:prstGeom>
        </p:spPr>
      </p:pic>
      <p:sp>
        <p:nvSpPr>
          <p:cNvPr id="4" name="Date Placeholder 3">
            <a:extLst>
              <a:ext uri="{FF2B5EF4-FFF2-40B4-BE49-F238E27FC236}">
                <a16:creationId xmlns:a16="http://schemas.microsoft.com/office/drawing/2014/main" id="{95F62F55-8C38-4E63-A177-EB3937891F5A}"/>
              </a:ext>
            </a:extLst>
          </p:cNvPr>
          <p:cNvSpPr>
            <a:spLocks noGrp="1"/>
          </p:cNvSpPr>
          <p:nvPr>
            <p:ph type="dt" sz="half" idx="10"/>
          </p:nvPr>
        </p:nvSpPr>
        <p:spPr/>
        <p:txBody>
          <a:bodyPr/>
          <a:lstStyle/>
          <a:p>
            <a:fld id="{75FBCA24-DE6C-4BA5-BF44-59F6B1426309}" type="datetime1">
              <a:rPr lang="en-US" smtClean="0"/>
              <a:t>8/21/24</a:t>
            </a:fld>
            <a:endParaRPr lang="en-US"/>
          </a:p>
        </p:txBody>
      </p:sp>
      <p:sp>
        <p:nvSpPr>
          <p:cNvPr id="5" name="Slide Number Placeholder 4">
            <a:extLst>
              <a:ext uri="{FF2B5EF4-FFF2-40B4-BE49-F238E27FC236}">
                <a16:creationId xmlns:a16="http://schemas.microsoft.com/office/drawing/2014/main" id="{E3B43A38-67A9-4D7B-AC97-6E531D28DD9F}"/>
              </a:ext>
            </a:extLst>
          </p:cNvPr>
          <p:cNvSpPr>
            <a:spLocks noGrp="1"/>
          </p:cNvSpPr>
          <p:nvPr>
            <p:ph type="sldNum" sz="quarter" idx="12"/>
          </p:nvPr>
        </p:nvSpPr>
        <p:spPr/>
        <p:txBody>
          <a:bodyPr/>
          <a:lstStyle/>
          <a:p>
            <a:fld id="{04D66074-13DA-4C61-8B58-736C81065B4D}" type="slidenum">
              <a:rPr lang="en-US" smtClean="0"/>
              <a:t>15</a:t>
            </a:fld>
            <a:endParaRPr lang="en-US"/>
          </a:p>
        </p:txBody>
      </p:sp>
    </p:spTree>
    <p:extLst>
      <p:ext uri="{BB962C8B-B14F-4D97-AF65-F5344CB8AC3E}">
        <p14:creationId xmlns:p14="http://schemas.microsoft.com/office/powerpoint/2010/main" val="4255821979"/>
      </p:ext>
    </p:extLst>
  </p:cSld>
  <p:clrMapOvr>
    <a:masterClrMapping/>
  </p:clrMapOvr>
  <p:transition>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334963" y="117437"/>
            <a:ext cx="5217425" cy="499851"/>
            <a:chOff x="334963" y="117437"/>
            <a:chExt cx="4649251" cy="499851"/>
          </a:xfrm>
        </p:grpSpPr>
        <p:grpSp>
          <p:nvGrpSpPr>
            <p:cNvPr id="10" name="组合 9"/>
            <p:cNvGrpSpPr/>
            <p:nvPr/>
          </p:nvGrpSpPr>
          <p:grpSpPr>
            <a:xfrm>
              <a:off x="334963" y="117437"/>
              <a:ext cx="487692" cy="394102"/>
              <a:chOff x="1689101" y="1962151"/>
              <a:chExt cx="2117725" cy="1711325"/>
            </a:xfrm>
            <a:solidFill>
              <a:srgbClr val="002060"/>
            </a:solidFill>
            <a:scene3d>
              <a:camera prst="orthographicFront"/>
              <a:lightRig rig="flat" dir="t"/>
            </a:scene3d>
          </p:grpSpPr>
          <p:sp>
            <p:nvSpPr>
              <p:cNvPr id="14" name="Freeform 6"/>
              <p:cNvSpPr>
                <a:spLocks/>
              </p:cNvSpPr>
              <p:nvPr/>
            </p:nvSpPr>
            <p:spPr bwMode="auto">
              <a:xfrm>
                <a:off x="2016126" y="2319338"/>
                <a:ext cx="1462088" cy="1354138"/>
              </a:xfrm>
              <a:custGeom>
                <a:avLst/>
                <a:gdLst>
                  <a:gd name="T0" fmla="*/ 158 w 537"/>
                  <a:gd name="T1" fmla="*/ 499 h 499"/>
                  <a:gd name="T2" fmla="*/ 1 w 537"/>
                  <a:gd name="T3" fmla="*/ 499 h 499"/>
                  <a:gd name="T4" fmla="*/ 0 w 537"/>
                  <a:gd name="T5" fmla="*/ 483 h 499"/>
                  <a:gd name="T6" fmla="*/ 0 w 537"/>
                  <a:gd name="T7" fmla="*/ 242 h 499"/>
                  <a:gd name="T8" fmla="*/ 7 w 537"/>
                  <a:gd name="T9" fmla="*/ 225 h 499"/>
                  <a:gd name="T10" fmla="*/ 265 w 537"/>
                  <a:gd name="T11" fmla="*/ 3 h 499"/>
                  <a:gd name="T12" fmla="*/ 270 w 537"/>
                  <a:gd name="T13" fmla="*/ 0 h 499"/>
                  <a:gd name="T14" fmla="*/ 332 w 537"/>
                  <a:gd name="T15" fmla="*/ 56 h 499"/>
                  <a:gd name="T16" fmla="*/ 526 w 537"/>
                  <a:gd name="T17" fmla="*/ 228 h 499"/>
                  <a:gd name="T18" fmla="*/ 537 w 537"/>
                  <a:gd name="T19" fmla="*/ 254 h 499"/>
                  <a:gd name="T20" fmla="*/ 537 w 537"/>
                  <a:gd name="T21" fmla="*/ 475 h 499"/>
                  <a:gd name="T22" fmla="*/ 537 w 537"/>
                  <a:gd name="T23" fmla="*/ 498 h 499"/>
                  <a:gd name="T24" fmla="*/ 381 w 537"/>
                  <a:gd name="T25" fmla="*/ 498 h 499"/>
                  <a:gd name="T26" fmla="*/ 380 w 537"/>
                  <a:gd name="T27" fmla="*/ 483 h 499"/>
                  <a:gd name="T28" fmla="*/ 380 w 537"/>
                  <a:gd name="T29" fmla="*/ 375 h 499"/>
                  <a:gd name="T30" fmla="*/ 274 w 537"/>
                  <a:gd name="T31" fmla="*/ 268 h 499"/>
                  <a:gd name="T32" fmla="*/ 159 w 537"/>
                  <a:gd name="T33" fmla="*/ 363 h 499"/>
                  <a:gd name="T34" fmla="*/ 158 w 537"/>
                  <a:gd name="T35" fmla="*/ 456 h 499"/>
                  <a:gd name="T36" fmla="*/ 158 w 537"/>
                  <a:gd name="T37" fmla="*/ 499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37" h="499">
                    <a:moveTo>
                      <a:pt x="158" y="499"/>
                    </a:moveTo>
                    <a:cubicBezTo>
                      <a:pt x="105" y="499"/>
                      <a:pt x="54" y="499"/>
                      <a:pt x="1" y="499"/>
                    </a:cubicBezTo>
                    <a:cubicBezTo>
                      <a:pt x="1" y="493"/>
                      <a:pt x="0" y="488"/>
                      <a:pt x="0" y="483"/>
                    </a:cubicBezTo>
                    <a:cubicBezTo>
                      <a:pt x="0" y="403"/>
                      <a:pt x="0" y="322"/>
                      <a:pt x="0" y="242"/>
                    </a:cubicBezTo>
                    <a:cubicBezTo>
                      <a:pt x="0" y="236"/>
                      <a:pt x="3" y="229"/>
                      <a:pt x="7" y="225"/>
                    </a:cubicBezTo>
                    <a:cubicBezTo>
                      <a:pt x="93" y="151"/>
                      <a:pt x="179" y="77"/>
                      <a:pt x="265" y="3"/>
                    </a:cubicBezTo>
                    <a:cubicBezTo>
                      <a:pt x="266" y="2"/>
                      <a:pt x="267" y="2"/>
                      <a:pt x="270" y="0"/>
                    </a:cubicBezTo>
                    <a:cubicBezTo>
                      <a:pt x="290" y="19"/>
                      <a:pt x="311" y="37"/>
                      <a:pt x="332" y="56"/>
                    </a:cubicBezTo>
                    <a:cubicBezTo>
                      <a:pt x="397" y="113"/>
                      <a:pt x="461" y="171"/>
                      <a:pt x="526" y="228"/>
                    </a:cubicBezTo>
                    <a:cubicBezTo>
                      <a:pt x="534" y="235"/>
                      <a:pt x="537" y="243"/>
                      <a:pt x="537" y="254"/>
                    </a:cubicBezTo>
                    <a:cubicBezTo>
                      <a:pt x="537" y="327"/>
                      <a:pt x="537" y="401"/>
                      <a:pt x="537" y="475"/>
                    </a:cubicBezTo>
                    <a:cubicBezTo>
                      <a:pt x="537" y="483"/>
                      <a:pt x="537" y="490"/>
                      <a:pt x="537" y="498"/>
                    </a:cubicBezTo>
                    <a:cubicBezTo>
                      <a:pt x="484" y="498"/>
                      <a:pt x="434" y="498"/>
                      <a:pt x="381" y="498"/>
                    </a:cubicBezTo>
                    <a:cubicBezTo>
                      <a:pt x="381" y="493"/>
                      <a:pt x="380" y="488"/>
                      <a:pt x="380" y="483"/>
                    </a:cubicBezTo>
                    <a:cubicBezTo>
                      <a:pt x="380" y="447"/>
                      <a:pt x="381" y="411"/>
                      <a:pt x="380" y="375"/>
                    </a:cubicBezTo>
                    <a:cubicBezTo>
                      <a:pt x="379" y="317"/>
                      <a:pt x="333" y="271"/>
                      <a:pt x="274" y="268"/>
                    </a:cubicBezTo>
                    <a:cubicBezTo>
                      <a:pt x="217" y="265"/>
                      <a:pt x="165" y="306"/>
                      <a:pt x="159" y="363"/>
                    </a:cubicBezTo>
                    <a:cubicBezTo>
                      <a:pt x="156" y="394"/>
                      <a:pt x="158" y="425"/>
                      <a:pt x="158" y="456"/>
                    </a:cubicBezTo>
                    <a:cubicBezTo>
                      <a:pt x="158" y="470"/>
                      <a:pt x="158" y="484"/>
                      <a:pt x="158" y="499"/>
                    </a:cubicBezTo>
                    <a:close/>
                  </a:path>
                </a:pathLst>
              </a:custGeom>
              <a:solidFill>
                <a:schemeClr val="accent1"/>
              </a:solidFill>
              <a:ln>
                <a:noFill/>
              </a:ln>
              <a:sp3d extrusionH="7620000" prstMaterial="matte"/>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Times New Roman" panose="02020603050405020304" pitchFamily="18" charset="0"/>
                  <a:cs typeface="Times New Roman" panose="02020603050405020304" pitchFamily="18" charset="0"/>
                </a:endParaRPr>
              </a:p>
            </p:txBody>
          </p:sp>
          <p:sp>
            <p:nvSpPr>
              <p:cNvPr id="15" name="Freeform 7"/>
              <p:cNvSpPr>
                <a:spLocks/>
              </p:cNvSpPr>
              <p:nvPr/>
            </p:nvSpPr>
            <p:spPr bwMode="auto">
              <a:xfrm>
                <a:off x="1689101" y="1962151"/>
                <a:ext cx="2117725" cy="1057275"/>
              </a:xfrm>
              <a:custGeom>
                <a:avLst/>
                <a:gdLst>
                  <a:gd name="T0" fmla="*/ 389 w 778"/>
                  <a:gd name="T1" fmla="*/ 0 h 390"/>
                  <a:gd name="T2" fmla="*/ 541 w 778"/>
                  <a:gd name="T3" fmla="*/ 133 h 390"/>
                  <a:gd name="T4" fmla="*/ 553 w 778"/>
                  <a:gd name="T5" fmla="*/ 111 h 390"/>
                  <a:gd name="T6" fmla="*/ 577 w 778"/>
                  <a:gd name="T7" fmla="*/ 104 h 390"/>
                  <a:gd name="T8" fmla="*/ 640 w 778"/>
                  <a:gd name="T9" fmla="*/ 107 h 390"/>
                  <a:gd name="T10" fmla="*/ 657 w 778"/>
                  <a:gd name="T11" fmla="*/ 130 h 390"/>
                  <a:gd name="T12" fmla="*/ 658 w 778"/>
                  <a:gd name="T13" fmla="*/ 221 h 390"/>
                  <a:gd name="T14" fmla="*/ 667 w 778"/>
                  <a:gd name="T15" fmla="*/ 243 h 390"/>
                  <a:gd name="T16" fmla="*/ 756 w 778"/>
                  <a:gd name="T17" fmla="*/ 321 h 390"/>
                  <a:gd name="T18" fmla="*/ 764 w 778"/>
                  <a:gd name="T19" fmla="*/ 373 h 390"/>
                  <a:gd name="T20" fmla="*/ 710 w 778"/>
                  <a:gd name="T21" fmla="*/ 374 h 390"/>
                  <a:gd name="T22" fmla="*/ 402 w 778"/>
                  <a:gd name="T23" fmla="*/ 104 h 390"/>
                  <a:gd name="T24" fmla="*/ 376 w 778"/>
                  <a:gd name="T25" fmla="*/ 104 h 390"/>
                  <a:gd name="T26" fmla="*/ 67 w 778"/>
                  <a:gd name="T27" fmla="*/ 374 h 390"/>
                  <a:gd name="T28" fmla="*/ 15 w 778"/>
                  <a:gd name="T29" fmla="*/ 375 h 390"/>
                  <a:gd name="T30" fmla="*/ 21 w 778"/>
                  <a:gd name="T31" fmla="*/ 322 h 390"/>
                  <a:gd name="T32" fmla="*/ 289 w 778"/>
                  <a:gd name="T33" fmla="*/ 87 h 390"/>
                  <a:gd name="T34" fmla="*/ 389 w 778"/>
                  <a:gd name="T35" fmla="*/ 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78" h="390">
                    <a:moveTo>
                      <a:pt x="389" y="0"/>
                    </a:moveTo>
                    <a:cubicBezTo>
                      <a:pt x="441" y="45"/>
                      <a:pt x="491" y="90"/>
                      <a:pt x="541" y="133"/>
                    </a:cubicBezTo>
                    <a:cubicBezTo>
                      <a:pt x="545" y="125"/>
                      <a:pt x="547" y="115"/>
                      <a:pt x="553" y="111"/>
                    </a:cubicBezTo>
                    <a:cubicBezTo>
                      <a:pt x="559" y="106"/>
                      <a:pt x="569" y="104"/>
                      <a:pt x="577" y="104"/>
                    </a:cubicBezTo>
                    <a:cubicBezTo>
                      <a:pt x="598" y="104"/>
                      <a:pt x="619" y="105"/>
                      <a:pt x="640" y="107"/>
                    </a:cubicBezTo>
                    <a:cubicBezTo>
                      <a:pt x="653" y="108"/>
                      <a:pt x="658" y="116"/>
                      <a:pt x="657" y="130"/>
                    </a:cubicBezTo>
                    <a:cubicBezTo>
                      <a:pt x="657" y="160"/>
                      <a:pt x="656" y="191"/>
                      <a:pt x="658" y="221"/>
                    </a:cubicBezTo>
                    <a:cubicBezTo>
                      <a:pt x="658" y="229"/>
                      <a:pt x="662" y="238"/>
                      <a:pt x="667" y="243"/>
                    </a:cubicBezTo>
                    <a:cubicBezTo>
                      <a:pt x="696" y="269"/>
                      <a:pt x="726" y="295"/>
                      <a:pt x="756" y="321"/>
                    </a:cubicBezTo>
                    <a:cubicBezTo>
                      <a:pt x="775" y="337"/>
                      <a:pt x="778" y="357"/>
                      <a:pt x="764" y="373"/>
                    </a:cubicBezTo>
                    <a:cubicBezTo>
                      <a:pt x="751" y="390"/>
                      <a:pt x="729" y="390"/>
                      <a:pt x="710" y="374"/>
                    </a:cubicBezTo>
                    <a:cubicBezTo>
                      <a:pt x="608" y="284"/>
                      <a:pt x="505" y="194"/>
                      <a:pt x="402" y="104"/>
                    </a:cubicBezTo>
                    <a:cubicBezTo>
                      <a:pt x="392" y="95"/>
                      <a:pt x="386" y="94"/>
                      <a:pt x="376" y="104"/>
                    </a:cubicBezTo>
                    <a:cubicBezTo>
                      <a:pt x="273" y="194"/>
                      <a:pt x="170" y="284"/>
                      <a:pt x="67" y="374"/>
                    </a:cubicBezTo>
                    <a:cubicBezTo>
                      <a:pt x="49" y="389"/>
                      <a:pt x="29" y="390"/>
                      <a:pt x="15" y="375"/>
                    </a:cubicBezTo>
                    <a:cubicBezTo>
                      <a:pt x="0" y="359"/>
                      <a:pt x="2" y="338"/>
                      <a:pt x="21" y="322"/>
                    </a:cubicBezTo>
                    <a:cubicBezTo>
                      <a:pt x="110" y="244"/>
                      <a:pt x="200" y="165"/>
                      <a:pt x="289" y="87"/>
                    </a:cubicBezTo>
                    <a:cubicBezTo>
                      <a:pt x="322" y="59"/>
                      <a:pt x="355" y="30"/>
                      <a:pt x="389" y="0"/>
                    </a:cubicBezTo>
                    <a:close/>
                  </a:path>
                </a:pathLst>
              </a:custGeom>
              <a:solidFill>
                <a:schemeClr val="accent1"/>
              </a:solidFill>
              <a:ln>
                <a:noFill/>
              </a:ln>
              <a:sp3d extrusionH="7620000" prstMaterial="matte"/>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Times New Roman" panose="02020603050405020304" pitchFamily="18" charset="0"/>
                  <a:cs typeface="Times New Roman" panose="02020603050405020304" pitchFamily="18" charset="0"/>
                </a:endParaRPr>
              </a:p>
            </p:txBody>
          </p:sp>
        </p:grpSp>
        <p:sp>
          <p:nvSpPr>
            <p:cNvPr id="13" name="文本框 12"/>
            <p:cNvSpPr txBox="1"/>
            <p:nvPr/>
          </p:nvSpPr>
          <p:spPr>
            <a:xfrm>
              <a:off x="822289" y="155623"/>
              <a:ext cx="4161925" cy="461665"/>
            </a:xfrm>
            <a:prstGeom prst="rect">
              <a:avLst/>
            </a:prstGeom>
            <a:noFill/>
          </p:spPr>
          <p:txBody>
            <a:bodyPr wrap="square" rtlCol="0">
              <a:spAutoFit/>
            </a:bodyPr>
            <a:lstStyle/>
            <a:p>
              <a:r>
                <a:rPr lang="en-US" altLang="zh-CN" sz="2400" dirty="0">
                  <a:solidFill>
                    <a:schemeClr val="accent5">
                      <a:lumMod val="50000"/>
                    </a:schemeClr>
                  </a:solidFill>
                  <a:latin typeface="Times New Roman" panose="02020603050405020304" pitchFamily="18" charset="0"/>
                  <a:cs typeface="Times New Roman" panose="02020603050405020304" pitchFamily="18" charset="0"/>
                </a:rPr>
                <a:t>N-gram</a:t>
              </a:r>
              <a:endParaRPr lang="zh-CN" altLang="en-US" sz="2400" dirty="0">
                <a:solidFill>
                  <a:schemeClr val="accent5">
                    <a:lumMod val="50000"/>
                  </a:schemeClr>
                </a:solidFill>
                <a:latin typeface="Times New Roman" panose="02020603050405020304" pitchFamily="18" charset="0"/>
                <a:cs typeface="Times New Roman" panose="02020603050405020304" pitchFamily="18" charset="0"/>
              </a:endParaRPr>
            </a:p>
          </p:txBody>
        </p:sp>
      </p:grpSp>
      <p:sp>
        <p:nvSpPr>
          <p:cNvPr id="2" name="Rectangle 1">
            <a:extLst>
              <a:ext uri="{FF2B5EF4-FFF2-40B4-BE49-F238E27FC236}">
                <a16:creationId xmlns:a16="http://schemas.microsoft.com/office/drawing/2014/main" id="{63EE8210-ADB9-487B-ACF7-901F05A0A758}"/>
              </a:ext>
            </a:extLst>
          </p:cNvPr>
          <p:cNvSpPr/>
          <p:nvPr/>
        </p:nvSpPr>
        <p:spPr>
          <a:xfrm>
            <a:off x="1225485" y="1047170"/>
            <a:ext cx="10209229" cy="1815882"/>
          </a:xfrm>
          <a:prstGeom prst="rect">
            <a:avLst/>
          </a:prstGeom>
        </p:spPr>
        <p:txBody>
          <a:bodyPr wrap="square">
            <a:spAutoFit/>
          </a:bodyPr>
          <a:lstStyle/>
          <a:p>
            <a:r>
              <a:rPr lang="en-US" sz="2800" dirty="0"/>
              <a:t>n-grams is another </a:t>
            </a:r>
            <a:r>
              <a:rPr lang="en-US" sz="2800" dirty="0">
                <a:solidFill>
                  <a:srgbClr val="FF0000"/>
                </a:solidFill>
              </a:rPr>
              <a:t>representation model </a:t>
            </a:r>
            <a:r>
              <a:rPr lang="en-US" sz="2800" dirty="0"/>
              <a:t>for simplifying text selection contents. As opposed to the representation of bag-of-words, n-grams modeling is interested in </a:t>
            </a:r>
            <a:r>
              <a:rPr lang="en-US" sz="2800" b="1" dirty="0"/>
              <a:t>preserving contiguous sequences of N items from the text selection</a:t>
            </a:r>
            <a:r>
              <a:rPr lang="en-US" sz="2800" dirty="0"/>
              <a:t>.</a:t>
            </a:r>
          </a:p>
        </p:txBody>
      </p:sp>
      <p:pic>
        <p:nvPicPr>
          <p:cNvPr id="3" name="Picture 2">
            <a:extLst>
              <a:ext uri="{FF2B5EF4-FFF2-40B4-BE49-F238E27FC236}">
                <a16:creationId xmlns:a16="http://schemas.microsoft.com/office/drawing/2014/main" id="{8379581F-A00E-4A8A-82E6-EC98002EAF88}"/>
              </a:ext>
            </a:extLst>
          </p:cNvPr>
          <p:cNvPicPr>
            <a:picLocks noChangeAspect="1"/>
          </p:cNvPicPr>
          <p:nvPr/>
        </p:nvPicPr>
        <p:blipFill>
          <a:blip r:embed="rId2"/>
          <a:stretch>
            <a:fillRect/>
          </a:stretch>
        </p:blipFill>
        <p:spPr>
          <a:xfrm>
            <a:off x="3761688" y="4211523"/>
            <a:ext cx="3581400" cy="1809750"/>
          </a:xfrm>
          <a:prstGeom prst="rect">
            <a:avLst/>
          </a:prstGeom>
        </p:spPr>
      </p:pic>
      <p:pic>
        <p:nvPicPr>
          <p:cNvPr id="4" name="Picture 3">
            <a:extLst>
              <a:ext uri="{FF2B5EF4-FFF2-40B4-BE49-F238E27FC236}">
                <a16:creationId xmlns:a16="http://schemas.microsoft.com/office/drawing/2014/main" id="{A4F01E94-7084-4B97-94B7-9EECD24CF37A}"/>
              </a:ext>
            </a:extLst>
          </p:cNvPr>
          <p:cNvPicPr>
            <a:picLocks noChangeAspect="1"/>
          </p:cNvPicPr>
          <p:nvPr/>
        </p:nvPicPr>
        <p:blipFill>
          <a:blip r:embed="rId3"/>
          <a:stretch>
            <a:fillRect/>
          </a:stretch>
        </p:blipFill>
        <p:spPr>
          <a:xfrm>
            <a:off x="2747865" y="3636389"/>
            <a:ext cx="5467762" cy="426563"/>
          </a:xfrm>
          <a:prstGeom prst="rect">
            <a:avLst/>
          </a:prstGeom>
        </p:spPr>
      </p:pic>
      <p:sp>
        <p:nvSpPr>
          <p:cNvPr id="5" name="Date Placeholder 4">
            <a:extLst>
              <a:ext uri="{FF2B5EF4-FFF2-40B4-BE49-F238E27FC236}">
                <a16:creationId xmlns:a16="http://schemas.microsoft.com/office/drawing/2014/main" id="{1154EB27-7F68-4537-8CA3-5E0026157F05}"/>
              </a:ext>
            </a:extLst>
          </p:cNvPr>
          <p:cNvSpPr>
            <a:spLocks noGrp="1"/>
          </p:cNvSpPr>
          <p:nvPr>
            <p:ph type="dt" sz="half" idx="10"/>
          </p:nvPr>
        </p:nvSpPr>
        <p:spPr/>
        <p:txBody>
          <a:bodyPr/>
          <a:lstStyle/>
          <a:p>
            <a:fld id="{1963842B-9FEA-4BBB-AA19-618CAF4D65F9}" type="datetime1">
              <a:rPr lang="en-US" smtClean="0"/>
              <a:t>8/21/24</a:t>
            </a:fld>
            <a:endParaRPr lang="en-US"/>
          </a:p>
        </p:txBody>
      </p:sp>
      <p:sp>
        <p:nvSpPr>
          <p:cNvPr id="6" name="Slide Number Placeholder 5">
            <a:extLst>
              <a:ext uri="{FF2B5EF4-FFF2-40B4-BE49-F238E27FC236}">
                <a16:creationId xmlns:a16="http://schemas.microsoft.com/office/drawing/2014/main" id="{757FEA3E-EC60-4BC5-BE4B-B27A433B9037}"/>
              </a:ext>
            </a:extLst>
          </p:cNvPr>
          <p:cNvSpPr>
            <a:spLocks noGrp="1"/>
          </p:cNvSpPr>
          <p:nvPr>
            <p:ph type="sldNum" sz="quarter" idx="12"/>
          </p:nvPr>
        </p:nvSpPr>
        <p:spPr/>
        <p:txBody>
          <a:bodyPr/>
          <a:lstStyle/>
          <a:p>
            <a:fld id="{04D66074-13DA-4C61-8B58-736C81065B4D}" type="slidenum">
              <a:rPr lang="en-US" smtClean="0"/>
              <a:t>16</a:t>
            </a:fld>
            <a:endParaRPr lang="en-US"/>
          </a:p>
        </p:txBody>
      </p:sp>
    </p:spTree>
    <p:extLst>
      <p:ext uri="{BB962C8B-B14F-4D97-AF65-F5344CB8AC3E}">
        <p14:creationId xmlns:p14="http://schemas.microsoft.com/office/powerpoint/2010/main" val="3036811337"/>
      </p:ext>
    </p:extLst>
  </p:cSld>
  <p:clrMapOvr>
    <a:masterClrMapping/>
  </p:clrMapOvr>
  <p:transition>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334963" y="117437"/>
            <a:ext cx="5217425" cy="499851"/>
            <a:chOff x="334963" y="117437"/>
            <a:chExt cx="4649251" cy="499851"/>
          </a:xfrm>
        </p:grpSpPr>
        <p:grpSp>
          <p:nvGrpSpPr>
            <p:cNvPr id="10" name="组合 9"/>
            <p:cNvGrpSpPr/>
            <p:nvPr/>
          </p:nvGrpSpPr>
          <p:grpSpPr>
            <a:xfrm>
              <a:off x="334963" y="117437"/>
              <a:ext cx="487692" cy="394102"/>
              <a:chOff x="1689101" y="1962151"/>
              <a:chExt cx="2117725" cy="1711325"/>
            </a:xfrm>
            <a:solidFill>
              <a:srgbClr val="002060"/>
            </a:solidFill>
            <a:scene3d>
              <a:camera prst="orthographicFront"/>
              <a:lightRig rig="flat" dir="t"/>
            </a:scene3d>
          </p:grpSpPr>
          <p:sp>
            <p:nvSpPr>
              <p:cNvPr id="14" name="Freeform 6"/>
              <p:cNvSpPr>
                <a:spLocks/>
              </p:cNvSpPr>
              <p:nvPr/>
            </p:nvSpPr>
            <p:spPr bwMode="auto">
              <a:xfrm>
                <a:off x="2016126" y="2319338"/>
                <a:ext cx="1462088" cy="1354138"/>
              </a:xfrm>
              <a:custGeom>
                <a:avLst/>
                <a:gdLst>
                  <a:gd name="T0" fmla="*/ 158 w 537"/>
                  <a:gd name="T1" fmla="*/ 499 h 499"/>
                  <a:gd name="T2" fmla="*/ 1 w 537"/>
                  <a:gd name="T3" fmla="*/ 499 h 499"/>
                  <a:gd name="T4" fmla="*/ 0 w 537"/>
                  <a:gd name="T5" fmla="*/ 483 h 499"/>
                  <a:gd name="T6" fmla="*/ 0 w 537"/>
                  <a:gd name="T7" fmla="*/ 242 h 499"/>
                  <a:gd name="T8" fmla="*/ 7 w 537"/>
                  <a:gd name="T9" fmla="*/ 225 h 499"/>
                  <a:gd name="T10" fmla="*/ 265 w 537"/>
                  <a:gd name="T11" fmla="*/ 3 h 499"/>
                  <a:gd name="T12" fmla="*/ 270 w 537"/>
                  <a:gd name="T13" fmla="*/ 0 h 499"/>
                  <a:gd name="T14" fmla="*/ 332 w 537"/>
                  <a:gd name="T15" fmla="*/ 56 h 499"/>
                  <a:gd name="T16" fmla="*/ 526 w 537"/>
                  <a:gd name="T17" fmla="*/ 228 h 499"/>
                  <a:gd name="T18" fmla="*/ 537 w 537"/>
                  <a:gd name="T19" fmla="*/ 254 h 499"/>
                  <a:gd name="T20" fmla="*/ 537 w 537"/>
                  <a:gd name="T21" fmla="*/ 475 h 499"/>
                  <a:gd name="T22" fmla="*/ 537 w 537"/>
                  <a:gd name="T23" fmla="*/ 498 h 499"/>
                  <a:gd name="T24" fmla="*/ 381 w 537"/>
                  <a:gd name="T25" fmla="*/ 498 h 499"/>
                  <a:gd name="T26" fmla="*/ 380 w 537"/>
                  <a:gd name="T27" fmla="*/ 483 h 499"/>
                  <a:gd name="T28" fmla="*/ 380 w 537"/>
                  <a:gd name="T29" fmla="*/ 375 h 499"/>
                  <a:gd name="T30" fmla="*/ 274 w 537"/>
                  <a:gd name="T31" fmla="*/ 268 h 499"/>
                  <a:gd name="T32" fmla="*/ 159 w 537"/>
                  <a:gd name="T33" fmla="*/ 363 h 499"/>
                  <a:gd name="T34" fmla="*/ 158 w 537"/>
                  <a:gd name="T35" fmla="*/ 456 h 499"/>
                  <a:gd name="T36" fmla="*/ 158 w 537"/>
                  <a:gd name="T37" fmla="*/ 499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37" h="499">
                    <a:moveTo>
                      <a:pt x="158" y="499"/>
                    </a:moveTo>
                    <a:cubicBezTo>
                      <a:pt x="105" y="499"/>
                      <a:pt x="54" y="499"/>
                      <a:pt x="1" y="499"/>
                    </a:cubicBezTo>
                    <a:cubicBezTo>
                      <a:pt x="1" y="493"/>
                      <a:pt x="0" y="488"/>
                      <a:pt x="0" y="483"/>
                    </a:cubicBezTo>
                    <a:cubicBezTo>
                      <a:pt x="0" y="403"/>
                      <a:pt x="0" y="322"/>
                      <a:pt x="0" y="242"/>
                    </a:cubicBezTo>
                    <a:cubicBezTo>
                      <a:pt x="0" y="236"/>
                      <a:pt x="3" y="229"/>
                      <a:pt x="7" y="225"/>
                    </a:cubicBezTo>
                    <a:cubicBezTo>
                      <a:pt x="93" y="151"/>
                      <a:pt x="179" y="77"/>
                      <a:pt x="265" y="3"/>
                    </a:cubicBezTo>
                    <a:cubicBezTo>
                      <a:pt x="266" y="2"/>
                      <a:pt x="267" y="2"/>
                      <a:pt x="270" y="0"/>
                    </a:cubicBezTo>
                    <a:cubicBezTo>
                      <a:pt x="290" y="19"/>
                      <a:pt x="311" y="37"/>
                      <a:pt x="332" y="56"/>
                    </a:cubicBezTo>
                    <a:cubicBezTo>
                      <a:pt x="397" y="113"/>
                      <a:pt x="461" y="171"/>
                      <a:pt x="526" y="228"/>
                    </a:cubicBezTo>
                    <a:cubicBezTo>
                      <a:pt x="534" y="235"/>
                      <a:pt x="537" y="243"/>
                      <a:pt x="537" y="254"/>
                    </a:cubicBezTo>
                    <a:cubicBezTo>
                      <a:pt x="537" y="327"/>
                      <a:pt x="537" y="401"/>
                      <a:pt x="537" y="475"/>
                    </a:cubicBezTo>
                    <a:cubicBezTo>
                      <a:pt x="537" y="483"/>
                      <a:pt x="537" y="490"/>
                      <a:pt x="537" y="498"/>
                    </a:cubicBezTo>
                    <a:cubicBezTo>
                      <a:pt x="484" y="498"/>
                      <a:pt x="434" y="498"/>
                      <a:pt x="381" y="498"/>
                    </a:cubicBezTo>
                    <a:cubicBezTo>
                      <a:pt x="381" y="493"/>
                      <a:pt x="380" y="488"/>
                      <a:pt x="380" y="483"/>
                    </a:cubicBezTo>
                    <a:cubicBezTo>
                      <a:pt x="380" y="447"/>
                      <a:pt x="381" y="411"/>
                      <a:pt x="380" y="375"/>
                    </a:cubicBezTo>
                    <a:cubicBezTo>
                      <a:pt x="379" y="317"/>
                      <a:pt x="333" y="271"/>
                      <a:pt x="274" y="268"/>
                    </a:cubicBezTo>
                    <a:cubicBezTo>
                      <a:pt x="217" y="265"/>
                      <a:pt x="165" y="306"/>
                      <a:pt x="159" y="363"/>
                    </a:cubicBezTo>
                    <a:cubicBezTo>
                      <a:pt x="156" y="394"/>
                      <a:pt x="158" y="425"/>
                      <a:pt x="158" y="456"/>
                    </a:cubicBezTo>
                    <a:cubicBezTo>
                      <a:pt x="158" y="470"/>
                      <a:pt x="158" y="484"/>
                      <a:pt x="158" y="499"/>
                    </a:cubicBezTo>
                    <a:close/>
                  </a:path>
                </a:pathLst>
              </a:custGeom>
              <a:solidFill>
                <a:schemeClr val="accent1"/>
              </a:solidFill>
              <a:ln>
                <a:noFill/>
              </a:ln>
              <a:sp3d extrusionH="7620000" prstMaterial="matte"/>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Times New Roman" panose="02020603050405020304" pitchFamily="18" charset="0"/>
                  <a:cs typeface="Times New Roman" panose="02020603050405020304" pitchFamily="18" charset="0"/>
                </a:endParaRPr>
              </a:p>
            </p:txBody>
          </p:sp>
          <p:sp>
            <p:nvSpPr>
              <p:cNvPr id="15" name="Freeform 7"/>
              <p:cNvSpPr>
                <a:spLocks/>
              </p:cNvSpPr>
              <p:nvPr/>
            </p:nvSpPr>
            <p:spPr bwMode="auto">
              <a:xfrm>
                <a:off x="1689101" y="1962151"/>
                <a:ext cx="2117725" cy="1057275"/>
              </a:xfrm>
              <a:custGeom>
                <a:avLst/>
                <a:gdLst>
                  <a:gd name="T0" fmla="*/ 389 w 778"/>
                  <a:gd name="T1" fmla="*/ 0 h 390"/>
                  <a:gd name="T2" fmla="*/ 541 w 778"/>
                  <a:gd name="T3" fmla="*/ 133 h 390"/>
                  <a:gd name="T4" fmla="*/ 553 w 778"/>
                  <a:gd name="T5" fmla="*/ 111 h 390"/>
                  <a:gd name="T6" fmla="*/ 577 w 778"/>
                  <a:gd name="T7" fmla="*/ 104 h 390"/>
                  <a:gd name="T8" fmla="*/ 640 w 778"/>
                  <a:gd name="T9" fmla="*/ 107 h 390"/>
                  <a:gd name="T10" fmla="*/ 657 w 778"/>
                  <a:gd name="T11" fmla="*/ 130 h 390"/>
                  <a:gd name="T12" fmla="*/ 658 w 778"/>
                  <a:gd name="T13" fmla="*/ 221 h 390"/>
                  <a:gd name="T14" fmla="*/ 667 w 778"/>
                  <a:gd name="T15" fmla="*/ 243 h 390"/>
                  <a:gd name="T16" fmla="*/ 756 w 778"/>
                  <a:gd name="T17" fmla="*/ 321 h 390"/>
                  <a:gd name="T18" fmla="*/ 764 w 778"/>
                  <a:gd name="T19" fmla="*/ 373 h 390"/>
                  <a:gd name="T20" fmla="*/ 710 w 778"/>
                  <a:gd name="T21" fmla="*/ 374 h 390"/>
                  <a:gd name="T22" fmla="*/ 402 w 778"/>
                  <a:gd name="T23" fmla="*/ 104 h 390"/>
                  <a:gd name="T24" fmla="*/ 376 w 778"/>
                  <a:gd name="T25" fmla="*/ 104 h 390"/>
                  <a:gd name="T26" fmla="*/ 67 w 778"/>
                  <a:gd name="T27" fmla="*/ 374 h 390"/>
                  <a:gd name="T28" fmla="*/ 15 w 778"/>
                  <a:gd name="T29" fmla="*/ 375 h 390"/>
                  <a:gd name="T30" fmla="*/ 21 w 778"/>
                  <a:gd name="T31" fmla="*/ 322 h 390"/>
                  <a:gd name="T32" fmla="*/ 289 w 778"/>
                  <a:gd name="T33" fmla="*/ 87 h 390"/>
                  <a:gd name="T34" fmla="*/ 389 w 778"/>
                  <a:gd name="T35" fmla="*/ 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78" h="390">
                    <a:moveTo>
                      <a:pt x="389" y="0"/>
                    </a:moveTo>
                    <a:cubicBezTo>
                      <a:pt x="441" y="45"/>
                      <a:pt x="491" y="90"/>
                      <a:pt x="541" y="133"/>
                    </a:cubicBezTo>
                    <a:cubicBezTo>
                      <a:pt x="545" y="125"/>
                      <a:pt x="547" y="115"/>
                      <a:pt x="553" y="111"/>
                    </a:cubicBezTo>
                    <a:cubicBezTo>
                      <a:pt x="559" y="106"/>
                      <a:pt x="569" y="104"/>
                      <a:pt x="577" y="104"/>
                    </a:cubicBezTo>
                    <a:cubicBezTo>
                      <a:pt x="598" y="104"/>
                      <a:pt x="619" y="105"/>
                      <a:pt x="640" y="107"/>
                    </a:cubicBezTo>
                    <a:cubicBezTo>
                      <a:pt x="653" y="108"/>
                      <a:pt x="658" y="116"/>
                      <a:pt x="657" y="130"/>
                    </a:cubicBezTo>
                    <a:cubicBezTo>
                      <a:pt x="657" y="160"/>
                      <a:pt x="656" y="191"/>
                      <a:pt x="658" y="221"/>
                    </a:cubicBezTo>
                    <a:cubicBezTo>
                      <a:pt x="658" y="229"/>
                      <a:pt x="662" y="238"/>
                      <a:pt x="667" y="243"/>
                    </a:cubicBezTo>
                    <a:cubicBezTo>
                      <a:pt x="696" y="269"/>
                      <a:pt x="726" y="295"/>
                      <a:pt x="756" y="321"/>
                    </a:cubicBezTo>
                    <a:cubicBezTo>
                      <a:pt x="775" y="337"/>
                      <a:pt x="778" y="357"/>
                      <a:pt x="764" y="373"/>
                    </a:cubicBezTo>
                    <a:cubicBezTo>
                      <a:pt x="751" y="390"/>
                      <a:pt x="729" y="390"/>
                      <a:pt x="710" y="374"/>
                    </a:cubicBezTo>
                    <a:cubicBezTo>
                      <a:pt x="608" y="284"/>
                      <a:pt x="505" y="194"/>
                      <a:pt x="402" y="104"/>
                    </a:cubicBezTo>
                    <a:cubicBezTo>
                      <a:pt x="392" y="95"/>
                      <a:pt x="386" y="94"/>
                      <a:pt x="376" y="104"/>
                    </a:cubicBezTo>
                    <a:cubicBezTo>
                      <a:pt x="273" y="194"/>
                      <a:pt x="170" y="284"/>
                      <a:pt x="67" y="374"/>
                    </a:cubicBezTo>
                    <a:cubicBezTo>
                      <a:pt x="49" y="389"/>
                      <a:pt x="29" y="390"/>
                      <a:pt x="15" y="375"/>
                    </a:cubicBezTo>
                    <a:cubicBezTo>
                      <a:pt x="0" y="359"/>
                      <a:pt x="2" y="338"/>
                      <a:pt x="21" y="322"/>
                    </a:cubicBezTo>
                    <a:cubicBezTo>
                      <a:pt x="110" y="244"/>
                      <a:pt x="200" y="165"/>
                      <a:pt x="289" y="87"/>
                    </a:cubicBezTo>
                    <a:cubicBezTo>
                      <a:pt x="322" y="59"/>
                      <a:pt x="355" y="30"/>
                      <a:pt x="389" y="0"/>
                    </a:cubicBezTo>
                    <a:close/>
                  </a:path>
                </a:pathLst>
              </a:custGeom>
              <a:solidFill>
                <a:schemeClr val="accent1"/>
              </a:solidFill>
              <a:ln>
                <a:noFill/>
              </a:ln>
              <a:sp3d extrusionH="7620000" prstMaterial="matte"/>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Times New Roman" panose="02020603050405020304" pitchFamily="18" charset="0"/>
                  <a:cs typeface="Times New Roman" panose="02020603050405020304" pitchFamily="18" charset="0"/>
                </a:endParaRPr>
              </a:p>
            </p:txBody>
          </p:sp>
        </p:grpSp>
        <p:sp>
          <p:nvSpPr>
            <p:cNvPr id="13" name="文本框 12"/>
            <p:cNvSpPr txBox="1"/>
            <p:nvPr/>
          </p:nvSpPr>
          <p:spPr>
            <a:xfrm>
              <a:off x="822289" y="155623"/>
              <a:ext cx="4161925" cy="461665"/>
            </a:xfrm>
            <a:prstGeom prst="rect">
              <a:avLst/>
            </a:prstGeom>
            <a:noFill/>
          </p:spPr>
          <p:txBody>
            <a:bodyPr wrap="square" rtlCol="0">
              <a:spAutoFit/>
            </a:bodyPr>
            <a:lstStyle/>
            <a:p>
              <a:r>
                <a:rPr lang="en-US" altLang="zh-CN" sz="2400" dirty="0">
                  <a:solidFill>
                    <a:schemeClr val="accent5">
                      <a:lumMod val="50000"/>
                    </a:schemeClr>
                  </a:solidFill>
                  <a:latin typeface="Times New Roman" panose="02020603050405020304" pitchFamily="18" charset="0"/>
                  <a:cs typeface="Times New Roman" panose="02020603050405020304" pitchFamily="18" charset="0"/>
                </a:rPr>
                <a:t>Regular Expressions</a:t>
              </a:r>
            </a:p>
          </p:txBody>
        </p:sp>
      </p:grpSp>
      <p:sp>
        <p:nvSpPr>
          <p:cNvPr id="2" name="Rectangle 1">
            <a:extLst>
              <a:ext uri="{FF2B5EF4-FFF2-40B4-BE49-F238E27FC236}">
                <a16:creationId xmlns:a16="http://schemas.microsoft.com/office/drawing/2014/main" id="{1643D3EC-0DC7-49C4-ADDD-651D9C16489E}"/>
              </a:ext>
            </a:extLst>
          </p:cNvPr>
          <p:cNvSpPr/>
          <p:nvPr/>
        </p:nvSpPr>
        <p:spPr>
          <a:xfrm>
            <a:off x="1108415" y="1245133"/>
            <a:ext cx="9477886" cy="1815882"/>
          </a:xfrm>
          <a:prstGeom prst="rect">
            <a:avLst/>
          </a:prstGeom>
        </p:spPr>
        <p:txBody>
          <a:bodyPr wrap="square">
            <a:spAutoFit/>
          </a:bodyPr>
          <a:lstStyle/>
          <a:p>
            <a:r>
              <a:rPr lang="en-US" sz="2800" dirty="0"/>
              <a:t>Regular expressions are a tried-and-true method of </a:t>
            </a:r>
            <a:r>
              <a:rPr lang="en-US" sz="2800" b="1" dirty="0"/>
              <a:t>concisely describing patterns of text</a:t>
            </a:r>
            <a:r>
              <a:rPr lang="en-US" sz="2800" dirty="0"/>
              <a:t>. A regular expression is represented as a special text string itself and is meant</a:t>
            </a:r>
            <a:r>
              <a:rPr lang="en-US" sz="2800" b="1" dirty="0"/>
              <a:t> for developing search patterns on selections of text.</a:t>
            </a:r>
          </a:p>
        </p:txBody>
      </p:sp>
      <p:pic>
        <p:nvPicPr>
          <p:cNvPr id="3" name="Picture 2">
            <a:extLst>
              <a:ext uri="{FF2B5EF4-FFF2-40B4-BE49-F238E27FC236}">
                <a16:creationId xmlns:a16="http://schemas.microsoft.com/office/drawing/2014/main" id="{3B4114C8-973B-4E4E-908E-993652028A35}"/>
              </a:ext>
            </a:extLst>
          </p:cNvPr>
          <p:cNvPicPr>
            <a:picLocks noChangeAspect="1"/>
          </p:cNvPicPr>
          <p:nvPr/>
        </p:nvPicPr>
        <p:blipFill>
          <a:blip r:embed="rId2"/>
          <a:stretch>
            <a:fillRect/>
          </a:stretch>
        </p:blipFill>
        <p:spPr>
          <a:xfrm>
            <a:off x="2896386" y="3339544"/>
            <a:ext cx="6248400" cy="2724150"/>
          </a:xfrm>
          <a:prstGeom prst="rect">
            <a:avLst/>
          </a:prstGeom>
        </p:spPr>
      </p:pic>
      <p:sp>
        <p:nvSpPr>
          <p:cNvPr id="4" name="Date Placeholder 3">
            <a:extLst>
              <a:ext uri="{FF2B5EF4-FFF2-40B4-BE49-F238E27FC236}">
                <a16:creationId xmlns:a16="http://schemas.microsoft.com/office/drawing/2014/main" id="{31229F42-2EF2-4823-9C34-B177264C4DD1}"/>
              </a:ext>
            </a:extLst>
          </p:cNvPr>
          <p:cNvSpPr>
            <a:spLocks noGrp="1"/>
          </p:cNvSpPr>
          <p:nvPr>
            <p:ph type="dt" sz="half" idx="10"/>
          </p:nvPr>
        </p:nvSpPr>
        <p:spPr/>
        <p:txBody>
          <a:bodyPr/>
          <a:lstStyle/>
          <a:p>
            <a:fld id="{0E7CC4CD-1326-4997-A71A-6458719BC752}" type="datetime1">
              <a:rPr lang="en-US" smtClean="0"/>
              <a:t>8/21/24</a:t>
            </a:fld>
            <a:endParaRPr lang="en-US"/>
          </a:p>
        </p:txBody>
      </p:sp>
      <p:sp>
        <p:nvSpPr>
          <p:cNvPr id="5" name="Slide Number Placeholder 4">
            <a:extLst>
              <a:ext uri="{FF2B5EF4-FFF2-40B4-BE49-F238E27FC236}">
                <a16:creationId xmlns:a16="http://schemas.microsoft.com/office/drawing/2014/main" id="{444F9C5D-E60E-4C13-92C7-CFA5EB2CD12C}"/>
              </a:ext>
            </a:extLst>
          </p:cNvPr>
          <p:cNvSpPr>
            <a:spLocks noGrp="1"/>
          </p:cNvSpPr>
          <p:nvPr>
            <p:ph type="sldNum" sz="quarter" idx="12"/>
          </p:nvPr>
        </p:nvSpPr>
        <p:spPr/>
        <p:txBody>
          <a:bodyPr/>
          <a:lstStyle/>
          <a:p>
            <a:fld id="{04D66074-13DA-4C61-8B58-736C81065B4D}" type="slidenum">
              <a:rPr lang="en-US" smtClean="0"/>
              <a:t>17</a:t>
            </a:fld>
            <a:endParaRPr lang="en-US"/>
          </a:p>
        </p:txBody>
      </p:sp>
    </p:spTree>
    <p:extLst>
      <p:ext uri="{BB962C8B-B14F-4D97-AF65-F5344CB8AC3E}">
        <p14:creationId xmlns:p14="http://schemas.microsoft.com/office/powerpoint/2010/main" val="2982568379"/>
      </p:ext>
    </p:extLst>
  </p:cSld>
  <p:clrMapOvr>
    <a:masterClrMapping/>
  </p:clrMapOvr>
  <p:transition>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334963" y="117437"/>
            <a:ext cx="5217425" cy="499851"/>
            <a:chOff x="334963" y="117437"/>
            <a:chExt cx="4649251" cy="499851"/>
          </a:xfrm>
        </p:grpSpPr>
        <p:grpSp>
          <p:nvGrpSpPr>
            <p:cNvPr id="10" name="组合 9"/>
            <p:cNvGrpSpPr/>
            <p:nvPr/>
          </p:nvGrpSpPr>
          <p:grpSpPr>
            <a:xfrm>
              <a:off x="334963" y="117437"/>
              <a:ext cx="487692" cy="394102"/>
              <a:chOff x="1689101" y="1962151"/>
              <a:chExt cx="2117725" cy="1711325"/>
            </a:xfrm>
            <a:solidFill>
              <a:srgbClr val="002060"/>
            </a:solidFill>
            <a:scene3d>
              <a:camera prst="orthographicFront"/>
              <a:lightRig rig="flat" dir="t"/>
            </a:scene3d>
          </p:grpSpPr>
          <p:sp>
            <p:nvSpPr>
              <p:cNvPr id="14" name="Freeform 6"/>
              <p:cNvSpPr>
                <a:spLocks/>
              </p:cNvSpPr>
              <p:nvPr/>
            </p:nvSpPr>
            <p:spPr bwMode="auto">
              <a:xfrm>
                <a:off x="2016126" y="2319338"/>
                <a:ext cx="1462088" cy="1354138"/>
              </a:xfrm>
              <a:custGeom>
                <a:avLst/>
                <a:gdLst>
                  <a:gd name="T0" fmla="*/ 158 w 537"/>
                  <a:gd name="T1" fmla="*/ 499 h 499"/>
                  <a:gd name="T2" fmla="*/ 1 w 537"/>
                  <a:gd name="T3" fmla="*/ 499 h 499"/>
                  <a:gd name="T4" fmla="*/ 0 w 537"/>
                  <a:gd name="T5" fmla="*/ 483 h 499"/>
                  <a:gd name="T6" fmla="*/ 0 w 537"/>
                  <a:gd name="T7" fmla="*/ 242 h 499"/>
                  <a:gd name="T8" fmla="*/ 7 w 537"/>
                  <a:gd name="T9" fmla="*/ 225 h 499"/>
                  <a:gd name="T10" fmla="*/ 265 w 537"/>
                  <a:gd name="T11" fmla="*/ 3 h 499"/>
                  <a:gd name="T12" fmla="*/ 270 w 537"/>
                  <a:gd name="T13" fmla="*/ 0 h 499"/>
                  <a:gd name="T14" fmla="*/ 332 w 537"/>
                  <a:gd name="T15" fmla="*/ 56 h 499"/>
                  <a:gd name="T16" fmla="*/ 526 w 537"/>
                  <a:gd name="T17" fmla="*/ 228 h 499"/>
                  <a:gd name="T18" fmla="*/ 537 w 537"/>
                  <a:gd name="T19" fmla="*/ 254 h 499"/>
                  <a:gd name="T20" fmla="*/ 537 w 537"/>
                  <a:gd name="T21" fmla="*/ 475 h 499"/>
                  <a:gd name="T22" fmla="*/ 537 w 537"/>
                  <a:gd name="T23" fmla="*/ 498 h 499"/>
                  <a:gd name="T24" fmla="*/ 381 w 537"/>
                  <a:gd name="T25" fmla="*/ 498 h 499"/>
                  <a:gd name="T26" fmla="*/ 380 w 537"/>
                  <a:gd name="T27" fmla="*/ 483 h 499"/>
                  <a:gd name="T28" fmla="*/ 380 w 537"/>
                  <a:gd name="T29" fmla="*/ 375 h 499"/>
                  <a:gd name="T30" fmla="*/ 274 w 537"/>
                  <a:gd name="T31" fmla="*/ 268 h 499"/>
                  <a:gd name="T32" fmla="*/ 159 w 537"/>
                  <a:gd name="T33" fmla="*/ 363 h 499"/>
                  <a:gd name="T34" fmla="*/ 158 w 537"/>
                  <a:gd name="T35" fmla="*/ 456 h 499"/>
                  <a:gd name="T36" fmla="*/ 158 w 537"/>
                  <a:gd name="T37" fmla="*/ 499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37" h="499">
                    <a:moveTo>
                      <a:pt x="158" y="499"/>
                    </a:moveTo>
                    <a:cubicBezTo>
                      <a:pt x="105" y="499"/>
                      <a:pt x="54" y="499"/>
                      <a:pt x="1" y="499"/>
                    </a:cubicBezTo>
                    <a:cubicBezTo>
                      <a:pt x="1" y="493"/>
                      <a:pt x="0" y="488"/>
                      <a:pt x="0" y="483"/>
                    </a:cubicBezTo>
                    <a:cubicBezTo>
                      <a:pt x="0" y="403"/>
                      <a:pt x="0" y="322"/>
                      <a:pt x="0" y="242"/>
                    </a:cubicBezTo>
                    <a:cubicBezTo>
                      <a:pt x="0" y="236"/>
                      <a:pt x="3" y="229"/>
                      <a:pt x="7" y="225"/>
                    </a:cubicBezTo>
                    <a:cubicBezTo>
                      <a:pt x="93" y="151"/>
                      <a:pt x="179" y="77"/>
                      <a:pt x="265" y="3"/>
                    </a:cubicBezTo>
                    <a:cubicBezTo>
                      <a:pt x="266" y="2"/>
                      <a:pt x="267" y="2"/>
                      <a:pt x="270" y="0"/>
                    </a:cubicBezTo>
                    <a:cubicBezTo>
                      <a:pt x="290" y="19"/>
                      <a:pt x="311" y="37"/>
                      <a:pt x="332" y="56"/>
                    </a:cubicBezTo>
                    <a:cubicBezTo>
                      <a:pt x="397" y="113"/>
                      <a:pt x="461" y="171"/>
                      <a:pt x="526" y="228"/>
                    </a:cubicBezTo>
                    <a:cubicBezTo>
                      <a:pt x="534" y="235"/>
                      <a:pt x="537" y="243"/>
                      <a:pt x="537" y="254"/>
                    </a:cubicBezTo>
                    <a:cubicBezTo>
                      <a:pt x="537" y="327"/>
                      <a:pt x="537" y="401"/>
                      <a:pt x="537" y="475"/>
                    </a:cubicBezTo>
                    <a:cubicBezTo>
                      <a:pt x="537" y="483"/>
                      <a:pt x="537" y="490"/>
                      <a:pt x="537" y="498"/>
                    </a:cubicBezTo>
                    <a:cubicBezTo>
                      <a:pt x="484" y="498"/>
                      <a:pt x="434" y="498"/>
                      <a:pt x="381" y="498"/>
                    </a:cubicBezTo>
                    <a:cubicBezTo>
                      <a:pt x="381" y="493"/>
                      <a:pt x="380" y="488"/>
                      <a:pt x="380" y="483"/>
                    </a:cubicBezTo>
                    <a:cubicBezTo>
                      <a:pt x="380" y="447"/>
                      <a:pt x="381" y="411"/>
                      <a:pt x="380" y="375"/>
                    </a:cubicBezTo>
                    <a:cubicBezTo>
                      <a:pt x="379" y="317"/>
                      <a:pt x="333" y="271"/>
                      <a:pt x="274" y="268"/>
                    </a:cubicBezTo>
                    <a:cubicBezTo>
                      <a:pt x="217" y="265"/>
                      <a:pt x="165" y="306"/>
                      <a:pt x="159" y="363"/>
                    </a:cubicBezTo>
                    <a:cubicBezTo>
                      <a:pt x="156" y="394"/>
                      <a:pt x="158" y="425"/>
                      <a:pt x="158" y="456"/>
                    </a:cubicBezTo>
                    <a:cubicBezTo>
                      <a:pt x="158" y="470"/>
                      <a:pt x="158" y="484"/>
                      <a:pt x="158" y="499"/>
                    </a:cubicBezTo>
                    <a:close/>
                  </a:path>
                </a:pathLst>
              </a:custGeom>
              <a:solidFill>
                <a:schemeClr val="accent1"/>
              </a:solidFill>
              <a:ln>
                <a:noFill/>
              </a:ln>
              <a:sp3d extrusionH="7620000" prstMaterial="matte"/>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Times New Roman" panose="02020603050405020304" pitchFamily="18" charset="0"/>
                  <a:cs typeface="Times New Roman" panose="02020603050405020304" pitchFamily="18" charset="0"/>
                </a:endParaRPr>
              </a:p>
            </p:txBody>
          </p:sp>
          <p:sp>
            <p:nvSpPr>
              <p:cNvPr id="15" name="Freeform 7"/>
              <p:cNvSpPr>
                <a:spLocks/>
              </p:cNvSpPr>
              <p:nvPr/>
            </p:nvSpPr>
            <p:spPr bwMode="auto">
              <a:xfrm>
                <a:off x="1689101" y="1962151"/>
                <a:ext cx="2117725" cy="1057275"/>
              </a:xfrm>
              <a:custGeom>
                <a:avLst/>
                <a:gdLst>
                  <a:gd name="T0" fmla="*/ 389 w 778"/>
                  <a:gd name="T1" fmla="*/ 0 h 390"/>
                  <a:gd name="T2" fmla="*/ 541 w 778"/>
                  <a:gd name="T3" fmla="*/ 133 h 390"/>
                  <a:gd name="T4" fmla="*/ 553 w 778"/>
                  <a:gd name="T5" fmla="*/ 111 h 390"/>
                  <a:gd name="T6" fmla="*/ 577 w 778"/>
                  <a:gd name="T7" fmla="*/ 104 h 390"/>
                  <a:gd name="T8" fmla="*/ 640 w 778"/>
                  <a:gd name="T9" fmla="*/ 107 h 390"/>
                  <a:gd name="T10" fmla="*/ 657 w 778"/>
                  <a:gd name="T11" fmla="*/ 130 h 390"/>
                  <a:gd name="T12" fmla="*/ 658 w 778"/>
                  <a:gd name="T13" fmla="*/ 221 h 390"/>
                  <a:gd name="T14" fmla="*/ 667 w 778"/>
                  <a:gd name="T15" fmla="*/ 243 h 390"/>
                  <a:gd name="T16" fmla="*/ 756 w 778"/>
                  <a:gd name="T17" fmla="*/ 321 h 390"/>
                  <a:gd name="T18" fmla="*/ 764 w 778"/>
                  <a:gd name="T19" fmla="*/ 373 h 390"/>
                  <a:gd name="T20" fmla="*/ 710 w 778"/>
                  <a:gd name="T21" fmla="*/ 374 h 390"/>
                  <a:gd name="T22" fmla="*/ 402 w 778"/>
                  <a:gd name="T23" fmla="*/ 104 h 390"/>
                  <a:gd name="T24" fmla="*/ 376 w 778"/>
                  <a:gd name="T25" fmla="*/ 104 h 390"/>
                  <a:gd name="T26" fmla="*/ 67 w 778"/>
                  <a:gd name="T27" fmla="*/ 374 h 390"/>
                  <a:gd name="T28" fmla="*/ 15 w 778"/>
                  <a:gd name="T29" fmla="*/ 375 h 390"/>
                  <a:gd name="T30" fmla="*/ 21 w 778"/>
                  <a:gd name="T31" fmla="*/ 322 h 390"/>
                  <a:gd name="T32" fmla="*/ 289 w 778"/>
                  <a:gd name="T33" fmla="*/ 87 h 390"/>
                  <a:gd name="T34" fmla="*/ 389 w 778"/>
                  <a:gd name="T35" fmla="*/ 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78" h="390">
                    <a:moveTo>
                      <a:pt x="389" y="0"/>
                    </a:moveTo>
                    <a:cubicBezTo>
                      <a:pt x="441" y="45"/>
                      <a:pt x="491" y="90"/>
                      <a:pt x="541" y="133"/>
                    </a:cubicBezTo>
                    <a:cubicBezTo>
                      <a:pt x="545" y="125"/>
                      <a:pt x="547" y="115"/>
                      <a:pt x="553" y="111"/>
                    </a:cubicBezTo>
                    <a:cubicBezTo>
                      <a:pt x="559" y="106"/>
                      <a:pt x="569" y="104"/>
                      <a:pt x="577" y="104"/>
                    </a:cubicBezTo>
                    <a:cubicBezTo>
                      <a:pt x="598" y="104"/>
                      <a:pt x="619" y="105"/>
                      <a:pt x="640" y="107"/>
                    </a:cubicBezTo>
                    <a:cubicBezTo>
                      <a:pt x="653" y="108"/>
                      <a:pt x="658" y="116"/>
                      <a:pt x="657" y="130"/>
                    </a:cubicBezTo>
                    <a:cubicBezTo>
                      <a:pt x="657" y="160"/>
                      <a:pt x="656" y="191"/>
                      <a:pt x="658" y="221"/>
                    </a:cubicBezTo>
                    <a:cubicBezTo>
                      <a:pt x="658" y="229"/>
                      <a:pt x="662" y="238"/>
                      <a:pt x="667" y="243"/>
                    </a:cubicBezTo>
                    <a:cubicBezTo>
                      <a:pt x="696" y="269"/>
                      <a:pt x="726" y="295"/>
                      <a:pt x="756" y="321"/>
                    </a:cubicBezTo>
                    <a:cubicBezTo>
                      <a:pt x="775" y="337"/>
                      <a:pt x="778" y="357"/>
                      <a:pt x="764" y="373"/>
                    </a:cubicBezTo>
                    <a:cubicBezTo>
                      <a:pt x="751" y="390"/>
                      <a:pt x="729" y="390"/>
                      <a:pt x="710" y="374"/>
                    </a:cubicBezTo>
                    <a:cubicBezTo>
                      <a:pt x="608" y="284"/>
                      <a:pt x="505" y="194"/>
                      <a:pt x="402" y="104"/>
                    </a:cubicBezTo>
                    <a:cubicBezTo>
                      <a:pt x="392" y="95"/>
                      <a:pt x="386" y="94"/>
                      <a:pt x="376" y="104"/>
                    </a:cubicBezTo>
                    <a:cubicBezTo>
                      <a:pt x="273" y="194"/>
                      <a:pt x="170" y="284"/>
                      <a:pt x="67" y="374"/>
                    </a:cubicBezTo>
                    <a:cubicBezTo>
                      <a:pt x="49" y="389"/>
                      <a:pt x="29" y="390"/>
                      <a:pt x="15" y="375"/>
                    </a:cubicBezTo>
                    <a:cubicBezTo>
                      <a:pt x="0" y="359"/>
                      <a:pt x="2" y="338"/>
                      <a:pt x="21" y="322"/>
                    </a:cubicBezTo>
                    <a:cubicBezTo>
                      <a:pt x="110" y="244"/>
                      <a:pt x="200" y="165"/>
                      <a:pt x="289" y="87"/>
                    </a:cubicBezTo>
                    <a:cubicBezTo>
                      <a:pt x="322" y="59"/>
                      <a:pt x="355" y="30"/>
                      <a:pt x="389" y="0"/>
                    </a:cubicBezTo>
                    <a:close/>
                  </a:path>
                </a:pathLst>
              </a:custGeom>
              <a:solidFill>
                <a:schemeClr val="accent1"/>
              </a:solidFill>
              <a:ln>
                <a:noFill/>
              </a:ln>
              <a:sp3d extrusionH="7620000" prstMaterial="matte"/>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Times New Roman" panose="02020603050405020304" pitchFamily="18" charset="0"/>
                  <a:cs typeface="Times New Roman" panose="02020603050405020304" pitchFamily="18" charset="0"/>
                </a:endParaRPr>
              </a:p>
            </p:txBody>
          </p:sp>
        </p:grpSp>
        <p:sp>
          <p:nvSpPr>
            <p:cNvPr id="13" name="文本框 12"/>
            <p:cNvSpPr txBox="1"/>
            <p:nvPr/>
          </p:nvSpPr>
          <p:spPr>
            <a:xfrm>
              <a:off x="822289" y="155623"/>
              <a:ext cx="4161925" cy="461665"/>
            </a:xfrm>
            <a:prstGeom prst="rect">
              <a:avLst/>
            </a:prstGeom>
            <a:noFill/>
          </p:spPr>
          <p:txBody>
            <a:bodyPr wrap="square" rtlCol="0">
              <a:spAutoFit/>
            </a:bodyPr>
            <a:lstStyle/>
            <a:p>
              <a:r>
                <a:rPr lang="en-US" altLang="zh-CN" sz="2400" dirty="0" err="1">
                  <a:solidFill>
                    <a:schemeClr val="accent5">
                      <a:lumMod val="50000"/>
                    </a:schemeClr>
                  </a:solidFill>
                  <a:latin typeface="Times New Roman" panose="02020603050405020304" pitchFamily="18" charset="0"/>
                  <a:cs typeface="Times New Roman" panose="02020603050405020304" pitchFamily="18" charset="0"/>
                </a:rPr>
                <a:t>Zipf’s</a:t>
              </a:r>
              <a:r>
                <a:rPr lang="en-US" altLang="zh-CN" sz="2400" dirty="0">
                  <a:solidFill>
                    <a:schemeClr val="accent5">
                      <a:lumMod val="50000"/>
                    </a:schemeClr>
                  </a:solidFill>
                  <a:latin typeface="Times New Roman" panose="02020603050405020304" pitchFamily="18" charset="0"/>
                  <a:cs typeface="Times New Roman" panose="02020603050405020304" pitchFamily="18" charset="0"/>
                </a:rPr>
                <a:t> Law</a:t>
              </a:r>
              <a:endParaRPr lang="zh-CN" altLang="en-US" sz="2400" dirty="0">
                <a:solidFill>
                  <a:schemeClr val="accent5">
                    <a:lumMod val="50000"/>
                  </a:schemeClr>
                </a:solidFill>
                <a:latin typeface="Times New Roman" panose="02020603050405020304" pitchFamily="18" charset="0"/>
                <a:cs typeface="Times New Roman" panose="02020603050405020304" pitchFamily="18" charset="0"/>
              </a:endParaRPr>
            </a:p>
          </p:txBody>
        </p:sp>
      </p:grpSp>
      <p:sp>
        <p:nvSpPr>
          <p:cNvPr id="3" name="Rectangle 2">
            <a:extLst>
              <a:ext uri="{FF2B5EF4-FFF2-40B4-BE49-F238E27FC236}">
                <a16:creationId xmlns:a16="http://schemas.microsoft.com/office/drawing/2014/main" id="{15B4FCEF-0428-4778-BAFB-1BB8DF421AED}"/>
              </a:ext>
            </a:extLst>
          </p:cNvPr>
          <p:cNvSpPr/>
          <p:nvPr/>
        </p:nvSpPr>
        <p:spPr>
          <a:xfrm>
            <a:off x="608403" y="699545"/>
            <a:ext cx="10909954" cy="2246769"/>
          </a:xfrm>
          <a:prstGeom prst="rect">
            <a:avLst/>
          </a:prstGeom>
        </p:spPr>
        <p:txBody>
          <a:bodyPr wrap="square">
            <a:spAutoFit/>
          </a:bodyPr>
          <a:lstStyle/>
          <a:p>
            <a:r>
              <a:rPr lang="en-US" sz="2800" dirty="0" err="1"/>
              <a:t>Zipf's</a:t>
            </a:r>
            <a:r>
              <a:rPr lang="en-US" sz="2800" dirty="0"/>
              <a:t> Law is used to describe the relationship between word frequencies in document collections. If a document collection's words are ordered by frequency, and y is used to describe the number of times that the </a:t>
            </a:r>
            <a:r>
              <a:rPr lang="en-US" sz="2800" dirty="0" err="1"/>
              <a:t>xth</a:t>
            </a:r>
            <a:r>
              <a:rPr lang="en-US" sz="2800" dirty="0"/>
              <a:t> word appears, </a:t>
            </a:r>
            <a:r>
              <a:rPr lang="en-US" sz="2800" dirty="0" err="1"/>
              <a:t>Zipf's</a:t>
            </a:r>
            <a:r>
              <a:rPr lang="en-US" sz="2800" dirty="0"/>
              <a:t> observation is concisely captured as y = cx-1/2 (item frequency is inversely proportional to item rank). </a:t>
            </a:r>
          </a:p>
        </p:txBody>
      </p:sp>
      <p:pic>
        <p:nvPicPr>
          <p:cNvPr id="4" name="Picture 3">
            <a:extLst>
              <a:ext uri="{FF2B5EF4-FFF2-40B4-BE49-F238E27FC236}">
                <a16:creationId xmlns:a16="http://schemas.microsoft.com/office/drawing/2014/main" id="{C3C2977F-580F-40CC-A222-1EA89AD2399F}"/>
              </a:ext>
            </a:extLst>
          </p:cNvPr>
          <p:cNvPicPr>
            <a:picLocks noChangeAspect="1"/>
          </p:cNvPicPr>
          <p:nvPr/>
        </p:nvPicPr>
        <p:blipFill>
          <a:blip r:embed="rId3"/>
          <a:stretch>
            <a:fillRect/>
          </a:stretch>
        </p:blipFill>
        <p:spPr>
          <a:xfrm>
            <a:off x="2403835" y="2946313"/>
            <a:ext cx="7051250" cy="3811275"/>
          </a:xfrm>
          <a:prstGeom prst="rect">
            <a:avLst/>
          </a:prstGeom>
        </p:spPr>
      </p:pic>
      <p:sp>
        <p:nvSpPr>
          <p:cNvPr id="5" name="Date Placeholder 4">
            <a:extLst>
              <a:ext uri="{FF2B5EF4-FFF2-40B4-BE49-F238E27FC236}">
                <a16:creationId xmlns:a16="http://schemas.microsoft.com/office/drawing/2014/main" id="{FE0607A1-0706-45B2-861A-D69731086683}"/>
              </a:ext>
            </a:extLst>
          </p:cNvPr>
          <p:cNvSpPr>
            <a:spLocks noGrp="1"/>
          </p:cNvSpPr>
          <p:nvPr>
            <p:ph type="dt" sz="half" idx="10"/>
          </p:nvPr>
        </p:nvSpPr>
        <p:spPr/>
        <p:txBody>
          <a:bodyPr/>
          <a:lstStyle/>
          <a:p>
            <a:fld id="{669DF01B-68D5-4D47-BEA2-E868D6FDD5EF}" type="datetime1">
              <a:rPr lang="en-US" smtClean="0"/>
              <a:t>8/21/24</a:t>
            </a:fld>
            <a:endParaRPr lang="en-US"/>
          </a:p>
        </p:txBody>
      </p:sp>
      <p:sp>
        <p:nvSpPr>
          <p:cNvPr id="6" name="Slide Number Placeholder 5">
            <a:extLst>
              <a:ext uri="{FF2B5EF4-FFF2-40B4-BE49-F238E27FC236}">
                <a16:creationId xmlns:a16="http://schemas.microsoft.com/office/drawing/2014/main" id="{96D6C517-E862-4257-B93B-AF4E315F8B66}"/>
              </a:ext>
            </a:extLst>
          </p:cNvPr>
          <p:cNvSpPr>
            <a:spLocks noGrp="1"/>
          </p:cNvSpPr>
          <p:nvPr>
            <p:ph type="sldNum" sz="quarter" idx="12"/>
          </p:nvPr>
        </p:nvSpPr>
        <p:spPr/>
        <p:txBody>
          <a:bodyPr/>
          <a:lstStyle/>
          <a:p>
            <a:fld id="{04D66074-13DA-4C61-8B58-736C81065B4D}" type="slidenum">
              <a:rPr lang="en-US" smtClean="0"/>
              <a:t>18</a:t>
            </a:fld>
            <a:endParaRPr lang="en-US"/>
          </a:p>
        </p:txBody>
      </p:sp>
    </p:spTree>
    <p:extLst>
      <p:ext uri="{BB962C8B-B14F-4D97-AF65-F5344CB8AC3E}">
        <p14:creationId xmlns:p14="http://schemas.microsoft.com/office/powerpoint/2010/main" val="761321041"/>
      </p:ext>
    </p:extLst>
  </p:cSld>
  <p:clrMapOvr>
    <a:masterClrMapping/>
  </p:clrMapOvr>
  <p:transition>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334963" y="117437"/>
            <a:ext cx="5217425" cy="499851"/>
            <a:chOff x="334963" y="117437"/>
            <a:chExt cx="4649251" cy="499851"/>
          </a:xfrm>
        </p:grpSpPr>
        <p:grpSp>
          <p:nvGrpSpPr>
            <p:cNvPr id="10" name="组合 9"/>
            <p:cNvGrpSpPr/>
            <p:nvPr/>
          </p:nvGrpSpPr>
          <p:grpSpPr>
            <a:xfrm>
              <a:off x="334963" y="117437"/>
              <a:ext cx="487692" cy="394102"/>
              <a:chOff x="1689101" y="1962151"/>
              <a:chExt cx="2117725" cy="1711325"/>
            </a:xfrm>
            <a:solidFill>
              <a:srgbClr val="002060"/>
            </a:solidFill>
            <a:scene3d>
              <a:camera prst="orthographicFront"/>
              <a:lightRig rig="flat" dir="t"/>
            </a:scene3d>
          </p:grpSpPr>
          <p:sp>
            <p:nvSpPr>
              <p:cNvPr id="14" name="Freeform 6"/>
              <p:cNvSpPr>
                <a:spLocks/>
              </p:cNvSpPr>
              <p:nvPr/>
            </p:nvSpPr>
            <p:spPr bwMode="auto">
              <a:xfrm>
                <a:off x="2016126" y="2319338"/>
                <a:ext cx="1462088" cy="1354138"/>
              </a:xfrm>
              <a:custGeom>
                <a:avLst/>
                <a:gdLst>
                  <a:gd name="T0" fmla="*/ 158 w 537"/>
                  <a:gd name="T1" fmla="*/ 499 h 499"/>
                  <a:gd name="T2" fmla="*/ 1 w 537"/>
                  <a:gd name="T3" fmla="*/ 499 h 499"/>
                  <a:gd name="T4" fmla="*/ 0 w 537"/>
                  <a:gd name="T5" fmla="*/ 483 h 499"/>
                  <a:gd name="T6" fmla="*/ 0 w 537"/>
                  <a:gd name="T7" fmla="*/ 242 h 499"/>
                  <a:gd name="T8" fmla="*/ 7 w 537"/>
                  <a:gd name="T9" fmla="*/ 225 h 499"/>
                  <a:gd name="T10" fmla="*/ 265 w 537"/>
                  <a:gd name="T11" fmla="*/ 3 h 499"/>
                  <a:gd name="T12" fmla="*/ 270 w 537"/>
                  <a:gd name="T13" fmla="*/ 0 h 499"/>
                  <a:gd name="T14" fmla="*/ 332 w 537"/>
                  <a:gd name="T15" fmla="*/ 56 h 499"/>
                  <a:gd name="T16" fmla="*/ 526 w 537"/>
                  <a:gd name="T17" fmla="*/ 228 h 499"/>
                  <a:gd name="T18" fmla="*/ 537 w 537"/>
                  <a:gd name="T19" fmla="*/ 254 h 499"/>
                  <a:gd name="T20" fmla="*/ 537 w 537"/>
                  <a:gd name="T21" fmla="*/ 475 h 499"/>
                  <a:gd name="T22" fmla="*/ 537 w 537"/>
                  <a:gd name="T23" fmla="*/ 498 h 499"/>
                  <a:gd name="T24" fmla="*/ 381 w 537"/>
                  <a:gd name="T25" fmla="*/ 498 h 499"/>
                  <a:gd name="T26" fmla="*/ 380 w 537"/>
                  <a:gd name="T27" fmla="*/ 483 h 499"/>
                  <a:gd name="T28" fmla="*/ 380 w 537"/>
                  <a:gd name="T29" fmla="*/ 375 h 499"/>
                  <a:gd name="T30" fmla="*/ 274 w 537"/>
                  <a:gd name="T31" fmla="*/ 268 h 499"/>
                  <a:gd name="T32" fmla="*/ 159 w 537"/>
                  <a:gd name="T33" fmla="*/ 363 h 499"/>
                  <a:gd name="T34" fmla="*/ 158 w 537"/>
                  <a:gd name="T35" fmla="*/ 456 h 499"/>
                  <a:gd name="T36" fmla="*/ 158 w 537"/>
                  <a:gd name="T37" fmla="*/ 499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37" h="499">
                    <a:moveTo>
                      <a:pt x="158" y="499"/>
                    </a:moveTo>
                    <a:cubicBezTo>
                      <a:pt x="105" y="499"/>
                      <a:pt x="54" y="499"/>
                      <a:pt x="1" y="499"/>
                    </a:cubicBezTo>
                    <a:cubicBezTo>
                      <a:pt x="1" y="493"/>
                      <a:pt x="0" y="488"/>
                      <a:pt x="0" y="483"/>
                    </a:cubicBezTo>
                    <a:cubicBezTo>
                      <a:pt x="0" y="403"/>
                      <a:pt x="0" y="322"/>
                      <a:pt x="0" y="242"/>
                    </a:cubicBezTo>
                    <a:cubicBezTo>
                      <a:pt x="0" y="236"/>
                      <a:pt x="3" y="229"/>
                      <a:pt x="7" y="225"/>
                    </a:cubicBezTo>
                    <a:cubicBezTo>
                      <a:pt x="93" y="151"/>
                      <a:pt x="179" y="77"/>
                      <a:pt x="265" y="3"/>
                    </a:cubicBezTo>
                    <a:cubicBezTo>
                      <a:pt x="266" y="2"/>
                      <a:pt x="267" y="2"/>
                      <a:pt x="270" y="0"/>
                    </a:cubicBezTo>
                    <a:cubicBezTo>
                      <a:pt x="290" y="19"/>
                      <a:pt x="311" y="37"/>
                      <a:pt x="332" y="56"/>
                    </a:cubicBezTo>
                    <a:cubicBezTo>
                      <a:pt x="397" y="113"/>
                      <a:pt x="461" y="171"/>
                      <a:pt x="526" y="228"/>
                    </a:cubicBezTo>
                    <a:cubicBezTo>
                      <a:pt x="534" y="235"/>
                      <a:pt x="537" y="243"/>
                      <a:pt x="537" y="254"/>
                    </a:cubicBezTo>
                    <a:cubicBezTo>
                      <a:pt x="537" y="327"/>
                      <a:pt x="537" y="401"/>
                      <a:pt x="537" y="475"/>
                    </a:cubicBezTo>
                    <a:cubicBezTo>
                      <a:pt x="537" y="483"/>
                      <a:pt x="537" y="490"/>
                      <a:pt x="537" y="498"/>
                    </a:cubicBezTo>
                    <a:cubicBezTo>
                      <a:pt x="484" y="498"/>
                      <a:pt x="434" y="498"/>
                      <a:pt x="381" y="498"/>
                    </a:cubicBezTo>
                    <a:cubicBezTo>
                      <a:pt x="381" y="493"/>
                      <a:pt x="380" y="488"/>
                      <a:pt x="380" y="483"/>
                    </a:cubicBezTo>
                    <a:cubicBezTo>
                      <a:pt x="380" y="447"/>
                      <a:pt x="381" y="411"/>
                      <a:pt x="380" y="375"/>
                    </a:cubicBezTo>
                    <a:cubicBezTo>
                      <a:pt x="379" y="317"/>
                      <a:pt x="333" y="271"/>
                      <a:pt x="274" y="268"/>
                    </a:cubicBezTo>
                    <a:cubicBezTo>
                      <a:pt x="217" y="265"/>
                      <a:pt x="165" y="306"/>
                      <a:pt x="159" y="363"/>
                    </a:cubicBezTo>
                    <a:cubicBezTo>
                      <a:pt x="156" y="394"/>
                      <a:pt x="158" y="425"/>
                      <a:pt x="158" y="456"/>
                    </a:cubicBezTo>
                    <a:cubicBezTo>
                      <a:pt x="158" y="470"/>
                      <a:pt x="158" y="484"/>
                      <a:pt x="158" y="499"/>
                    </a:cubicBezTo>
                    <a:close/>
                  </a:path>
                </a:pathLst>
              </a:custGeom>
              <a:solidFill>
                <a:schemeClr val="accent1"/>
              </a:solidFill>
              <a:ln>
                <a:noFill/>
              </a:ln>
              <a:sp3d extrusionH="7620000" prstMaterial="matte"/>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Times New Roman" panose="02020603050405020304" pitchFamily="18" charset="0"/>
                  <a:cs typeface="Times New Roman" panose="02020603050405020304" pitchFamily="18" charset="0"/>
                </a:endParaRPr>
              </a:p>
            </p:txBody>
          </p:sp>
          <p:sp>
            <p:nvSpPr>
              <p:cNvPr id="15" name="Freeform 7"/>
              <p:cNvSpPr>
                <a:spLocks/>
              </p:cNvSpPr>
              <p:nvPr/>
            </p:nvSpPr>
            <p:spPr bwMode="auto">
              <a:xfrm>
                <a:off x="1689101" y="1962151"/>
                <a:ext cx="2117725" cy="1057275"/>
              </a:xfrm>
              <a:custGeom>
                <a:avLst/>
                <a:gdLst>
                  <a:gd name="T0" fmla="*/ 389 w 778"/>
                  <a:gd name="T1" fmla="*/ 0 h 390"/>
                  <a:gd name="T2" fmla="*/ 541 w 778"/>
                  <a:gd name="T3" fmla="*/ 133 h 390"/>
                  <a:gd name="T4" fmla="*/ 553 w 778"/>
                  <a:gd name="T5" fmla="*/ 111 h 390"/>
                  <a:gd name="T6" fmla="*/ 577 w 778"/>
                  <a:gd name="T7" fmla="*/ 104 h 390"/>
                  <a:gd name="T8" fmla="*/ 640 w 778"/>
                  <a:gd name="T9" fmla="*/ 107 h 390"/>
                  <a:gd name="T10" fmla="*/ 657 w 778"/>
                  <a:gd name="T11" fmla="*/ 130 h 390"/>
                  <a:gd name="T12" fmla="*/ 658 w 778"/>
                  <a:gd name="T13" fmla="*/ 221 h 390"/>
                  <a:gd name="T14" fmla="*/ 667 w 778"/>
                  <a:gd name="T15" fmla="*/ 243 h 390"/>
                  <a:gd name="T16" fmla="*/ 756 w 778"/>
                  <a:gd name="T17" fmla="*/ 321 h 390"/>
                  <a:gd name="T18" fmla="*/ 764 w 778"/>
                  <a:gd name="T19" fmla="*/ 373 h 390"/>
                  <a:gd name="T20" fmla="*/ 710 w 778"/>
                  <a:gd name="T21" fmla="*/ 374 h 390"/>
                  <a:gd name="T22" fmla="*/ 402 w 778"/>
                  <a:gd name="T23" fmla="*/ 104 h 390"/>
                  <a:gd name="T24" fmla="*/ 376 w 778"/>
                  <a:gd name="T25" fmla="*/ 104 h 390"/>
                  <a:gd name="T26" fmla="*/ 67 w 778"/>
                  <a:gd name="T27" fmla="*/ 374 h 390"/>
                  <a:gd name="T28" fmla="*/ 15 w 778"/>
                  <a:gd name="T29" fmla="*/ 375 h 390"/>
                  <a:gd name="T30" fmla="*/ 21 w 778"/>
                  <a:gd name="T31" fmla="*/ 322 h 390"/>
                  <a:gd name="T32" fmla="*/ 289 w 778"/>
                  <a:gd name="T33" fmla="*/ 87 h 390"/>
                  <a:gd name="T34" fmla="*/ 389 w 778"/>
                  <a:gd name="T35" fmla="*/ 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78" h="390">
                    <a:moveTo>
                      <a:pt x="389" y="0"/>
                    </a:moveTo>
                    <a:cubicBezTo>
                      <a:pt x="441" y="45"/>
                      <a:pt x="491" y="90"/>
                      <a:pt x="541" y="133"/>
                    </a:cubicBezTo>
                    <a:cubicBezTo>
                      <a:pt x="545" y="125"/>
                      <a:pt x="547" y="115"/>
                      <a:pt x="553" y="111"/>
                    </a:cubicBezTo>
                    <a:cubicBezTo>
                      <a:pt x="559" y="106"/>
                      <a:pt x="569" y="104"/>
                      <a:pt x="577" y="104"/>
                    </a:cubicBezTo>
                    <a:cubicBezTo>
                      <a:pt x="598" y="104"/>
                      <a:pt x="619" y="105"/>
                      <a:pt x="640" y="107"/>
                    </a:cubicBezTo>
                    <a:cubicBezTo>
                      <a:pt x="653" y="108"/>
                      <a:pt x="658" y="116"/>
                      <a:pt x="657" y="130"/>
                    </a:cubicBezTo>
                    <a:cubicBezTo>
                      <a:pt x="657" y="160"/>
                      <a:pt x="656" y="191"/>
                      <a:pt x="658" y="221"/>
                    </a:cubicBezTo>
                    <a:cubicBezTo>
                      <a:pt x="658" y="229"/>
                      <a:pt x="662" y="238"/>
                      <a:pt x="667" y="243"/>
                    </a:cubicBezTo>
                    <a:cubicBezTo>
                      <a:pt x="696" y="269"/>
                      <a:pt x="726" y="295"/>
                      <a:pt x="756" y="321"/>
                    </a:cubicBezTo>
                    <a:cubicBezTo>
                      <a:pt x="775" y="337"/>
                      <a:pt x="778" y="357"/>
                      <a:pt x="764" y="373"/>
                    </a:cubicBezTo>
                    <a:cubicBezTo>
                      <a:pt x="751" y="390"/>
                      <a:pt x="729" y="390"/>
                      <a:pt x="710" y="374"/>
                    </a:cubicBezTo>
                    <a:cubicBezTo>
                      <a:pt x="608" y="284"/>
                      <a:pt x="505" y="194"/>
                      <a:pt x="402" y="104"/>
                    </a:cubicBezTo>
                    <a:cubicBezTo>
                      <a:pt x="392" y="95"/>
                      <a:pt x="386" y="94"/>
                      <a:pt x="376" y="104"/>
                    </a:cubicBezTo>
                    <a:cubicBezTo>
                      <a:pt x="273" y="194"/>
                      <a:pt x="170" y="284"/>
                      <a:pt x="67" y="374"/>
                    </a:cubicBezTo>
                    <a:cubicBezTo>
                      <a:pt x="49" y="389"/>
                      <a:pt x="29" y="390"/>
                      <a:pt x="15" y="375"/>
                    </a:cubicBezTo>
                    <a:cubicBezTo>
                      <a:pt x="0" y="359"/>
                      <a:pt x="2" y="338"/>
                      <a:pt x="21" y="322"/>
                    </a:cubicBezTo>
                    <a:cubicBezTo>
                      <a:pt x="110" y="244"/>
                      <a:pt x="200" y="165"/>
                      <a:pt x="289" y="87"/>
                    </a:cubicBezTo>
                    <a:cubicBezTo>
                      <a:pt x="322" y="59"/>
                      <a:pt x="355" y="30"/>
                      <a:pt x="389" y="0"/>
                    </a:cubicBezTo>
                    <a:close/>
                  </a:path>
                </a:pathLst>
              </a:custGeom>
              <a:solidFill>
                <a:schemeClr val="accent1"/>
              </a:solidFill>
              <a:ln>
                <a:noFill/>
              </a:ln>
              <a:sp3d extrusionH="7620000" prstMaterial="matte"/>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Times New Roman" panose="02020603050405020304" pitchFamily="18" charset="0"/>
                  <a:cs typeface="Times New Roman" panose="02020603050405020304" pitchFamily="18" charset="0"/>
                </a:endParaRPr>
              </a:p>
            </p:txBody>
          </p:sp>
        </p:grpSp>
        <p:sp>
          <p:nvSpPr>
            <p:cNvPr id="13" name="文本框 12"/>
            <p:cNvSpPr txBox="1"/>
            <p:nvPr/>
          </p:nvSpPr>
          <p:spPr>
            <a:xfrm>
              <a:off x="822289" y="155623"/>
              <a:ext cx="4161925" cy="461665"/>
            </a:xfrm>
            <a:prstGeom prst="rect">
              <a:avLst/>
            </a:prstGeom>
            <a:noFill/>
          </p:spPr>
          <p:txBody>
            <a:bodyPr wrap="square" rtlCol="0">
              <a:spAutoFit/>
            </a:bodyPr>
            <a:lstStyle/>
            <a:p>
              <a:r>
                <a:rPr lang="en-US" altLang="zh-CN" sz="2400" dirty="0">
                  <a:solidFill>
                    <a:schemeClr val="accent5">
                      <a:lumMod val="50000"/>
                    </a:schemeClr>
                  </a:solidFill>
                  <a:latin typeface="Times New Roman" panose="02020603050405020304" pitchFamily="18" charset="0"/>
                  <a:cs typeface="Times New Roman" panose="02020603050405020304" pitchFamily="18" charset="0"/>
                </a:rPr>
                <a:t>Feature Extraction/ Engineering</a:t>
              </a:r>
            </a:p>
          </p:txBody>
        </p:sp>
      </p:grpSp>
      <p:sp>
        <p:nvSpPr>
          <p:cNvPr id="2" name="TextBox 1">
            <a:extLst>
              <a:ext uri="{FF2B5EF4-FFF2-40B4-BE49-F238E27FC236}">
                <a16:creationId xmlns:a16="http://schemas.microsoft.com/office/drawing/2014/main" id="{572E608A-7DDD-4A1B-B8C6-E7C1645C8208}"/>
              </a:ext>
            </a:extLst>
          </p:cNvPr>
          <p:cNvSpPr txBox="1"/>
          <p:nvPr/>
        </p:nvSpPr>
        <p:spPr>
          <a:xfrm>
            <a:off x="838200" y="1281141"/>
            <a:ext cx="10397764" cy="4401205"/>
          </a:xfrm>
          <a:prstGeom prst="rect">
            <a:avLst/>
          </a:prstGeom>
          <a:noFill/>
        </p:spPr>
        <p:txBody>
          <a:bodyPr wrap="square" rtlCol="0">
            <a:spAutoFit/>
          </a:bodyPr>
          <a:lstStyle/>
          <a:p>
            <a:pPr marL="285750" indent="-285750">
              <a:buFont typeface="Arial" panose="020B0604020202020204" pitchFamily="34" charset="0"/>
              <a:buChar char="•"/>
            </a:pPr>
            <a:r>
              <a:rPr lang="en-US" sz="2800" b="0" i="0" u="none" strike="noStrike" dirty="0">
                <a:solidFill>
                  <a:srgbClr val="1F1F1F"/>
                </a:solidFill>
                <a:effectLst/>
                <a:latin typeface="Google Sans"/>
              </a:rPr>
              <a:t>Feature extraction refers to </a:t>
            </a:r>
            <a:r>
              <a:rPr lang="en-US" sz="2800" b="0" i="0" u="none" strike="noStrike" dirty="0">
                <a:solidFill>
                  <a:srgbClr val="040C28"/>
                </a:solidFill>
                <a:effectLst/>
                <a:latin typeface="Google Sans"/>
              </a:rPr>
              <a:t>the process of transforming raw data into numerical features that can be processed while preserving the information in the original data set</a:t>
            </a:r>
            <a:r>
              <a:rPr lang="en-US" sz="2800" b="0" i="0" u="none" strike="noStrike" dirty="0">
                <a:solidFill>
                  <a:srgbClr val="1F1F1F"/>
                </a:solidFill>
                <a:effectLst/>
                <a:latin typeface="Google Sans"/>
              </a:rPr>
              <a:t>.</a:t>
            </a:r>
          </a:p>
          <a:p>
            <a:pPr marL="285750" indent="-285750">
              <a:buFont typeface="Arial" panose="020B0604020202020204" pitchFamily="34" charset="0"/>
              <a:buChar char="•"/>
            </a:pPr>
            <a:endParaRPr lang="en-US" sz="2800" dirty="0">
              <a:solidFill>
                <a:srgbClr val="1F1F1F"/>
              </a:solidFill>
              <a:latin typeface="Google Sans"/>
            </a:endParaRPr>
          </a:p>
          <a:p>
            <a:pPr marL="285750" indent="-285750">
              <a:buFont typeface="Arial" panose="020B0604020202020204" pitchFamily="34" charset="0"/>
              <a:buChar char="•"/>
            </a:pPr>
            <a:r>
              <a:rPr lang="en-US" sz="2800" b="0" i="0" u="none" strike="noStrike" dirty="0">
                <a:solidFill>
                  <a:srgbClr val="1F1F1F"/>
                </a:solidFill>
                <a:effectLst/>
                <a:latin typeface="Google Sans"/>
              </a:rPr>
              <a:t>Feature engineering is </a:t>
            </a:r>
            <a:r>
              <a:rPr lang="en-US" sz="2800" b="0" i="0" u="none" strike="noStrike" dirty="0">
                <a:solidFill>
                  <a:srgbClr val="040C28"/>
                </a:solidFill>
                <a:effectLst/>
                <a:latin typeface="Google Sans"/>
              </a:rPr>
              <a:t>the process of selecting, manipulating and transforming raw data into features that can be used in supervised learning</a:t>
            </a:r>
            <a:r>
              <a:rPr lang="en-US" sz="2800" b="0" i="0" u="none" strike="noStrike" dirty="0">
                <a:solidFill>
                  <a:srgbClr val="1F1F1F"/>
                </a:solidFill>
                <a:effectLst/>
                <a:latin typeface="Google Sans"/>
              </a:rPr>
              <a:t>.</a:t>
            </a:r>
          </a:p>
          <a:p>
            <a:pPr marL="285750" indent="-285750">
              <a:buFont typeface="Arial" panose="020B0604020202020204" pitchFamily="34" charset="0"/>
              <a:buChar char="•"/>
            </a:pPr>
            <a:endParaRPr lang="en-US" sz="2800" dirty="0">
              <a:solidFill>
                <a:srgbClr val="1F1F1F"/>
              </a:solidFill>
              <a:latin typeface="Google Sans"/>
            </a:endParaRPr>
          </a:p>
          <a:p>
            <a:pPr marL="285750" indent="-285750">
              <a:buFont typeface="Arial" panose="020B0604020202020204" pitchFamily="34" charset="0"/>
              <a:buChar char="•"/>
            </a:pPr>
            <a:r>
              <a:rPr lang="en-US" sz="2800" dirty="0">
                <a:solidFill>
                  <a:srgbClr val="1F1F1F"/>
                </a:solidFill>
                <a:latin typeface="Google Sans"/>
              </a:rPr>
              <a:t>Feature selection involves identifying the most relevant features for the target variable and discarding the irrelevant ones</a:t>
            </a:r>
            <a:endParaRPr lang="en-US" sz="2800" dirty="0"/>
          </a:p>
        </p:txBody>
      </p:sp>
      <p:sp>
        <p:nvSpPr>
          <p:cNvPr id="3" name="Date Placeholder 2">
            <a:extLst>
              <a:ext uri="{FF2B5EF4-FFF2-40B4-BE49-F238E27FC236}">
                <a16:creationId xmlns:a16="http://schemas.microsoft.com/office/drawing/2014/main" id="{E8AC69E4-16FB-4B77-8105-383E5FF3C7A0}"/>
              </a:ext>
            </a:extLst>
          </p:cNvPr>
          <p:cNvSpPr>
            <a:spLocks noGrp="1"/>
          </p:cNvSpPr>
          <p:nvPr>
            <p:ph type="dt" sz="half" idx="10"/>
          </p:nvPr>
        </p:nvSpPr>
        <p:spPr/>
        <p:txBody>
          <a:bodyPr/>
          <a:lstStyle/>
          <a:p>
            <a:fld id="{65729F9D-3D6B-432A-96BE-6D349A2ABBC6}" type="datetime1">
              <a:rPr lang="en-US" smtClean="0"/>
              <a:t>8/21/24</a:t>
            </a:fld>
            <a:endParaRPr lang="en-US"/>
          </a:p>
        </p:txBody>
      </p:sp>
      <p:sp>
        <p:nvSpPr>
          <p:cNvPr id="4" name="Slide Number Placeholder 3">
            <a:extLst>
              <a:ext uri="{FF2B5EF4-FFF2-40B4-BE49-F238E27FC236}">
                <a16:creationId xmlns:a16="http://schemas.microsoft.com/office/drawing/2014/main" id="{E69F774A-0C86-47EC-A120-572FC9977AC8}"/>
              </a:ext>
            </a:extLst>
          </p:cNvPr>
          <p:cNvSpPr>
            <a:spLocks noGrp="1"/>
          </p:cNvSpPr>
          <p:nvPr>
            <p:ph type="sldNum" sz="quarter" idx="12"/>
          </p:nvPr>
        </p:nvSpPr>
        <p:spPr/>
        <p:txBody>
          <a:bodyPr/>
          <a:lstStyle/>
          <a:p>
            <a:fld id="{04D66074-13DA-4C61-8B58-736C81065B4D}" type="slidenum">
              <a:rPr lang="en-US" smtClean="0"/>
              <a:t>19</a:t>
            </a:fld>
            <a:endParaRPr lang="en-US"/>
          </a:p>
        </p:txBody>
      </p:sp>
      <p:sp>
        <p:nvSpPr>
          <p:cNvPr id="6" name="TextBox 5">
            <a:extLst>
              <a:ext uri="{FF2B5EF4-FFF2-40B4-BE49-F238E27FC236}">
                <a16:creationId xmlns:a16="http://schemas.microsoft.com/office/drawing/2014/main" id="{6F24951B-CB36-CA94-A370-9459EC987F8D}"/>
              </a:ext>
            </a:extLst>
          </p:cNvPr>
          <p:cNvSpPr txBox="1"/>
          <p:nvPr/>
        </p:nvSpPr>
        <p:spPr>
          <a:xfrm>
            <a:off x="3855291" y="6143563"/>
            <a:ext cx="7498509" cy="369332"/>
          </a:xfrm>
          <a:prstGeom prst="rect">
            <a:avLst/>
          </a:prstGeom>
          <a:noFill/>
        </p:spPr>
        <p:txBody>
          <a:bodyPr wrap="square">
            <a:spAutoFit/>
          </a:bodyPr>
          <a:lstStyle/>
          <a:p>
            <a:r>
              <a:rPr lang="en-US" dirty="0">
                <a:hlinkClick r:id="rId2"/>
              </a:rPr>
              <a:t>https://www.kaggle.com/discussions/questions-and-answers/388133</a:t>
            </a:r>
            <a:r>
              <a:rPr lang="en-US" dirty="0"/>
              <a:t> </a:t>
            </a:r>
          </a:p>
        </p:txBody>
      </p:sp>
    </p:spTree>
    <p:extLst>
      <p:ext uri="{BB962C8B-B14F-4D97-AF65-F5344CB8AC3E}">
        <p14:creationId xmlns:p14="http://schemas.microsoft.com/office/powerpoint/2010/main" val="1035614672"/>
      </p:ext>
    </p:extLst>
  </p:cSld>
  <p:clrMapOvr>
    <a:masterClrMapping/>
  </p:clrMapOvr>
  <p:transition>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flipH="1">
            <a:off x="3566789" y="620972"/>
            <a:ext cx="1726818" cy="608349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flipH="1" flipV="1">
            <a:off x="3301218" y="3746310"/>
            <a:ext cx="1146574" cy="294109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7" name="组合 6"/>
          <p:cNvGrpSpPr/>
          <p:nvPr/>
        </p:nvGrpSpPr>
        <p:grpSpPr>
          <a:xfrm>
            <a:off x="0" y="-240958"/>
            <a:ext cx="2354858" cy="7098958"/>
            <a:chOff x="0" y="-240958"/>
            <a:chExt cx="2354858" cy="7098958"/>
          </a:xfrm>
        </p:grpSpPr>
        <p:sp>
          <p:nvSpPr>
            <p:cNvPr id="8" name="等腰三角形 7"/>
            <p:cNvSpPr/>
            <p:nvPr/>
          </p:nvSpPr>
          <p:spPr>
            <a:xfrm>
              <a:off x="0" y="0"/>
              <a:ext cx="1765264" cy="6858000"/>
            </a:xfrm>
            <a:prstGeom prst="triangle">
              <a:avLst>
                <a:gd name="adj" fmla="val 0"/>
              </a:avLst>
            </a:prstGeom>
            <a:solidFill>
              <a:schemeClr val="accent5">
                <a:lumMod val="50000"/>
              </a:schemeClr>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highlight>
                  <a:srgbClr val="00FFFF"/>
                </a:highlight>
              </a:endParaRPr>
            </a:p>
          </p:txBody>
        </p:sp>
        <p:sp>
          <p:nvSpPr>
            <p:cNvPr id="9" name="等腰三角形 8"/>
            <p:cNvSpPr/>
            <p:nvPr/>
          </p:nvSpPr>
          <p:spPr>
            <a:xfrm rot="10513863">
              <a:off x="285746" y="-80443"/>
              <a:ext cx="2069112" cy="6924989"/>
            </a:xfrm>
            <a:prstGeom prst="triangle">
              <a:avLst>
                <a:gd name="adj" fmla="val 42534"/>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solidFill>
              </a:endParaRPr>
            </a:p>
          </p:txBody>
        </p:sp>
        <p:sp>
          <p:nvSpPr>
            <p:cNvPr id="10" name="等腰三角形 9"/>
            <p:cNvSpPr/>
            <p:nvPr/>
          </p:nvSpPr>
          <p:spPr>
            <a:xfrm rot="9992914">
              <a:off x="88481" y="-240958"/>
              <a:ext cx="2190395" cy="1054290"/>
            </a:xfrm>
            <a:prstGeom prst="triangle">
              <a:avLst>
                <a:gd name="adj" fmla="val 15965"/>
              </a:avLst>
            </a:prstGeom>
            <a:solidFill>
              <a:schemeClr val="accent5">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 name="文本框 10"/>
          <p:cNvSpPr txBox="1"/>
          <p:nvPr/>
        </p:nvSpPr>
        <p:spPr>
          <a:xfrm>
            <a:off x="4165412" y="256710"/>
            <a:ext cx="5242771" cy="830997"/>
          </a:xfrm>
          <a:prstGeom prst="rect">
            <a:avLst/>
          </a:prstGeom>
          <a:noFill/>
        </p:spPr>
        <p:txBody>
          <a:bodyPr wrap="square" rtlCol="0">
            <a:spAutoFit/>
          </a:bodyPr>
          <a:lstStyle/>
          <a:p>
            <a:pPr algn="ctr">
              <a:spcBef>
                <a:spcPct val="0"/>
              </a:spcBef>
            </a:pPr>
            <a:r>
              <a:rPr lang="en-US" altLang="zh-CN" sz="4800" b="1" dirty="0">
                <a:solidFill>
                  <a:srgbClr val="1C4885"/>
                </a:solidFill>
                <a:latin typeface="微软雅黑" panose="020B0503020204020204" pitchFamily="34" charset="-122"/>
                <a:ea typeface="微软雅黑" panose="020B0503020204020204" pitchFamily="34" charset="-122"/>
              </a:rPr>
              <a:t>Lesson 1-6</a:t>
            </a:r>
            <a:endParaRPr lang="zh-CN" altLang="en-US" sz="4800" b="1" dirty="0">
              <a:solidFill>
                <a:srgbClr val="1C4885"/>
              </a:solidFill>
              <a:latin typeface="微软雅黑" panose="020B0503020204020204" pitchFamily="34" charset="-122"/>
              <a:ea typeface="微软雅黑" panose="020B0503020204020204" pitchFamily="34" charset="-122"/>
            </a:endParaRPr>
          </a:p>
        </p:txBody>
      </p:sp>
      <p:cxnSp>
        <p:nvCxnSpPr>
          <p:cNvPr id="12" name="直接连接符 11"/>
          <p:cNvCxnSpPr/>
          <p:nvPr/>
        </p:nvCxnSpPr>
        <p:spPr>
          <a:xfrm flipH="1">
            <a:off x="4721089" y="1097996"/>
            <a:ext cx="4507665" cy="0"/>
          </a:xfrm>
          <a:prstGeom prst="line">
            <a:avLst/>
          </a:prstGeom>
          <a:ln w="50800" cmpd="dbl">
            <a:solidFill>
              <a:schemeClr val="accent5">
                <a:lumMod val="50000"/>
              </a:schemeClr>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32C50E96-8143-4AAF-A1B6-1A8B129C6F67}"/>
              </a:ext>
            </a:extLst>
          </p:cNvPr>
          <p:cNvSpPr txBox="1"/>
          <p:nvPr/>
        </p:nvSpPr>
        <p:spPr>
          <a:xfrm>
            <a:off x="2209800" y="1234993"/>
            <a:ext cx="9820543" cy="5693866"/>
          </a:xfrm>
          <a:prstGeom prst="rect">
            <a:avLst/>
          </a:prstGeom>
          <a:noFill/>
        </p:spPr>
        <p:txBody>
          <a:bodyPr wrap="square" numCol="2" rtlCol="0">
            <a:spAutoFit/>
          </a:bodyPr>
          <a:lstStyle/>
          <a:p>
            <a:pPr marL="285750" indent="-285750">
              <a:buFont typeface="Wingdings" panose="05000000000000000000" pitchFamily="2" charset="2"/>
              <a:buChar char="Ø"/>
            </a:pPr>
            <a:r>
              <a:rPr lang="en-US" sz="2800" dirty="0"/>
              <a:t>Core concepts in Python</a:t>
            </a:r>
          </a:p>
          <a:p>
            <a:pPr marL="285750" indent="-285750">
              <a:buFont typeface="Wingdings" panose="05000000000000000000" pitchFamily="2" charset="2"/>
              <a:buChar char="Ø"/>
            </a:pPr>
            <a:r>
              <a:rPr lang="en-US" sz="2800" dirty="0"/>
              <a:t>Natural language processing</a:t>
            </a:r>
          </a:p>
          <a:p>
            <a:pPr marL="285750" indent="-285750">
              <a:buFont typeface="Wingdings" panose="05000000000000000000" pitchFamily="2" charset="2"/>
              <a:buChar char="Ø"/>
            </a:pPr>
            <a:r>
              <a:rPr lang="en-US" sz="2800" dirty="0"/>
              <a:t>Web scarping</a:t>
            </a:r>
          </a:p>
          <a:p>
            <a:pPr marL="285750" indent="-285750">
              <a:buFont typeface="Wingdings" panose="05000000000000000000" pitchFamily="2" charset="2"/>
              <a:buChar char="Ø"/>
            </a:pPr>
            <a:r>
              <a:rPr lang="en-US" sz="2800" dirty="0"/>
              <a:t>Corpus</a:t>
            </a:r>
          </a:p>
          <a:p>
            <a:pPr marL="285750" indent="-285750">
              <a:buFont typeface="Wingdings" panose="05000000000000000000" pitchFamily="2" charset="2"/>
              <a:buChar char="Ø"/>
            </a:pPr>
            <a:r>
              <a:rPr lang="en-US" sz="2800" dirty="0"/>
              <a:t>Data Quality </a:t>
            </a:r>
          </a:p>
          <a:p>
            <a:pPr marL="285750" indent="-285750">
              <a:buFont typeface="Wingdings" panose="05000000000000000000" pitchFamily="2" charset="2"/>
              <a:buChar char="Ø"/>
            </a:pPr>
            <a:r>
              <a:rPr lang="en-US" sz="2800" b="0" i="0" u="none" strike="noStrike" dirty="0">
                <a:solidFill>
                  <a:srgbClr val="1F1F1F"/>
                </a:solidFill>
                <a:effectLst/>
                <a:latin typeface="Google Sans"/>
              </a:rPr>
              <a:t>Data wrangling/ preprocessing/ cleaning</a:t>
            </a:r>
            <a:endParaRPr lang="en-US" sz="2800" dirty="0"/>
          </a:p>
          <a:p>
            <a:pPr marL="285750" indent="-285750">
              <a:buFont typeface="Wingdings" panose="05000000000000000000" pitchFamily="2" charset="2"/>
              <a:buChar char="Ø"/>
            </a:pPr>
            <a:r>
              <a:rPr lang="en-US" sz="2800" dirty="0"/>
              <a:t>Tokenization</a:t>
            </a:r>
          </a:p>
          <a:p>
            <a:pPr marL="285750" indent="-285750">
              <a:buFont typeface="Wingdings" panose="05000000000000000000" pitchFamily="2" charset="2"/>
              <a:buChar char="Ø"/>
            </a:pPr>
            <a:r>
              <a:rPr lang="en-US" sz="2800" dirty="0"/>
              <a:t>Normalization</a:t>
            </a:r>
          </a:p>
          <a:p>
            <a:pPr marL="285750" indent="-285750">
              <a:buFont typeface="Wingdings" panose="05000000000000000000" pitchFamily="2" charset="2"/>
              <a:buChar char="Ø"/>
            </a:pPr>
            <a:r>
              <a:rPr lang="en-US" sz="2800" dirty="0"/>
              <a:t>Stemming</a:t>
            </a:r>
          </a:p>
          <a:p>
            <a:pPr marL="285750" indent="-285750">
              <a:buFont typeface="Wingdings" panose="05000000000000000000" pitchFamily="2" charset="2"/>
              <a:buChar char="Ø"/>
            </a:pPr>
            <a:r>
              <a:rPr lang="en-US" sz="2800" dirty="0"/>
              <a:t>Lemmatization</a:t>
            </a:r>
          </a:p>
          <a:p>
            <a:pPr marL="285750" indent="-285750">
              <a:buFont typeface="Wingdings" panose="05000000000000000000" pitchFamily="2" charset="2"/>
              <a:buChar char="Ø"/>
            </a:pPr>
            <a:r>
              <a:rPr lang="en-US" sz="2800" dirty="0"/>
              <a:t>Stop Words</a:t>
            </a:r>
          </a:p>
          <a:p>
            <a:pPr marL="285750" indent="-285750">
              <a:buFont typeface="Wingdings" panose="05000000000000000000" pitchFamily="2" charset="2"/>
              <a:buChar char="Ø"/>
            </a:pPr>
            <a:r>
              <a:rPr lang="en-US" sz="2800" dirty="0"/>
              <a:t>Parts-of-speech (POS) Tagging</a:t>
            </a:r>
          </a:p>
          <a:p>
            <a:pPr marL="285750" indent="-285750">
              <a:buFont typeface="Wingdings" panose="05000000000000000000" pitchFamily="2" charset="2"/>
              <a:buChar char="Ø"/>
            </a:pPr>
            <a:r>
              <a:rPr lang="en-US" sz="2800" dirty="0"/>
              <a:t>Statistical Language Modeling</a:t>
            </a:r>
          </a:p>
          <a:p>
            <a:pPr marL="285750" indent="-285750">
              <a:buFont typeface="Wingdings" panose="05000000000000000000" pitchFamily="2" charset="2"/>
              <a:buChar char="Ø"/>
            </a:pPr>
            <a:r>
              <a:rPr lang="en-US" sz="2800" dirty="0"/>
              <a:t>Bag of Words</a:t>
            </a:r>
          </a:p>
          <a:p>
            <a:pPr marL="285750" indent="-285750">
              <a:buFont typeface="Wingdings" panose="05000000000000000000" pitchFamily="2" charset="2"/>
              <a:buChar char="Ø"/>
            </a:pPr>
            <a:r>
              <a:rPr lang="en-US" sz="2800" dirty="0"/>
              <a:t>n-grams</a:t>
            </a:r>
          </a:p>
          <a:p>
            <a:pPr marL="285750" indent="-285750">
              <a:buFont typeface="Wingdings" panose="05000000000000000000" pitchFamily="2" charset="2"/>
              <a:buChar char="Ø"/>
            </a:pPr>
            <a:r>
              <a:rPr lang="en-US" sz="2800" dirty="0"/>
              <a:t>Regular Expressions</a:t>
            </a:r>
          </a:p>
          <a:p>
            <a:pPr marL="285750" indent="-285750">
              <a:buFont typeface="Wingdings" panose="05000000000000000000" pitchFamily="2" charset="2"/>
              <a:buChar char="Ø"/>
            </a:pPr>
            <a:r>
              <a:rPr lang="en-US" sz="2800" dirty="0" err="1"/>
              <a:t>Zipf's</a:t>
            </a:r>
            <a:r>
              <a:rPr lang="en-US" sz="2800" dirty="0"/>
              <a:t> Law</a:t>
            </a:r>
          </a:p>
          <a:p>
            <a:pPr marL="285750" indent="-285750">
              <a:buFont typeface="Wingdings" panose="05000000000000000000" pitchFamily="2" charset="2"/>
              <a:buChar char="Ø"/>
            </a:pPr>
            <a:r>
              <a:rPr lang="en-US" sz="2800" dirty="0"/>
              <a:t>Feature Extraction/ engineering</a:t>
            </a:r>
          </a:p>
          <a:p>
            <a:pPr marL="285750" indent="-285750">
              <a:buFont typeface="Wingdings" panose="05000000000000000000" pitchFamily="2" charset="2"/>
              <a:buChar char="Ø"/>
            </a:pPr>
            <a:r>
              <a:rPr lang="en-US" sz="2800" dirty="0" err="1"/>
              <a:t>tf-idf</a:t>
            </a:r>
            <a:endParaRPr lang="en-US" sz="2800" dirty="0"/>
          </a:p>
          <a:p>
            <a:pPr marL="285750" indent="-285750">
              <a:buFont typeface="Wingdings" panose="05000000000000000000" pitchFamily="2" charset="2"/>
              <a:buChar char="Ø"/>
            </a:pPr>
            <a:r>
              <a:rPr lang="en-US" sz="2800" dirty="0"/>
              <a:t>Word Embedding </a:t>
            </a:r>
          </a:p>
          <a:p>
            <a:pPr marL="285750" indent="-285750">
              <a:buFont typeface="Wingdings" panose="05000000000000000000" pitchFamily="2" charset="2"/>
              <a:buChar char="Ø"/>
            </a:pPr>
            <a:endParaRPr lang="en-US" sz="2800" dirty="0"/>
          </a:p>
          <a:p>
            <a:pPr marL="285750" indent="-285750">
              <a:buFont typeface="Wingdings" panose="05000000000000000000" pitchFamily="2" charset="2"/>
              <a:buChar char="Ø"/>
            </a:pPr>
            <a:endParaRPr lang="en-US" sz="2800" dirty="0"/>
          </a:p>
        </p:txBody>
      </p:sp>
      <p:sp>
        <p:nvSpPr>
          <p:cNvPr id="2" name="Date Placeholder 1">
            <a:extLst>
              <a:ext uri="{FF2B5EF4-FFF2-40B4-BE49-F238E27FC236}">
                <a16:creationId xmlns:a16="http://schemas.microsoft.com/office/drawing/2014/main" id="{4789018F-780D-47A6-9FF6-9F1B6AC9D8B6}"/>
              </a:ext>
            </a:extLst>
          </p:cNvPr>
          <p:cNvSpPr>
            <a:spLocks noGrp="1"/>
          </p:cNvSpPr>
          <p:nvPr>
            <p:ph type="dt" sz="half" idx="10"/>
          </p:nvPr>
        </p:nvSpPr>
        <p:spPr/>
        <p:txBody>
          <a:bodyPr/>
          <a:lstStyle/>
          <a:p>
            <a:fld id="{2877AC46-2649-4394-9E67-2261E9DFB3A0}" type="datetime1">
              <a:rPr lang="en-US" smtClean="0"/>
              <a:t>8/21/24</a:t>
            </a:fld>
            <a:endParaRPr lang="en-US"/>
          </a:p>
        </p:txBody>
      </p:sp>
      <p:sp>
        <p:nvSpPr>
          <p:cNvPr id="6" name="Slide Number Placeholder 5">
            <a:extLst>
              <a:ext uri="{FF2B5EF4-FFF2-40B4-BE49-F238E27FC236}">
                <a16:creationId xmlns:a16="http://schemas.microsoft.com/office/drawing/2014/main" id="{F1CCD44E-5DED-4FA4-BD93-BD6DA712DA84}"/>
              </a:ext>
            </a:extLst>
          </p:cNvPr>
          <p:cNvSpPr>
            <a:spLocks noGrp="1"/>
          </p:cNvSpPr>
          <p:nvPr>
            <p:ph type="sldNum" sz="quarter" idx="12"/>
          </p:nvPr>
        </p:nvSpPr>
        <p:spPr/>
        <p:txBody>
          <a:bodyPr/>
          <a:lstStyle/>
          <a:p>
            <a:fld id="{04D66074-13DA-4C61-8B58-736C81065B4D}" type="slidenum">
              <a:rPr lang="en-US" smtClean="0"/>
              <a:t>2</a:t>
            </a:fld>
            <a:endParaRPr lang="en-US"/>
          </a:p>
        </p:txBody>
      </p:sp>
    </p:spTree>
    <p:extLst>
      <p:ext uri="{BB962C8B-B14F-4D97-AF65-F5344CB8AC3E}">
        <p14:creationId xmlns:p14="http://schemas.microsoft.com/office/powerpoint/2010/main" val="2304518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left)">
                                      <p:cBhvr>
                                        <p:cTn id="1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334963" y="117437"/>
            <a:ext cx="5217425" cy="499851"/>
            <a:chOff x="334963" y="117437"/>
            <a:chExt cx="4649251" cy="499851"/>
          </a:xfrm>
        </p:grpSpPr>
        <p:grpSp>
          <p:nvGrpSpPr>
            <p:cNvPr id="10" name="组合 9"/>
            <p:cNvGrpSpPr/>
            <p:nvPr/>
          </p:nvGrpSpPr>
          <p:grpSpPr>
            <a:xfrm>
              <a:off x="334963" y="117437"/>
              <a:ext cx="487692" cy="394102"/>
              <a:chOff x="1689101" y="1962151"/>
              <a:chExt cx="2117725" cy="1711325"/>
            </a:xfrm>
            <a:solidFill>
              <a:srgbClr val="002060"/>
            </a:solidFill>
            <a:scene3d>
              <a:camera prst="orthographicFront"/>
              <a:lightRig rig="flat" dir="t"/>
            </a:scene3d>
          </p:grpSpPr>
          <p:sp>
            <p:nvSpPr>
              <p:cNvPr id="14" name="Freeform 6"/>
              <p:cNvSpPr>
                <a:spLocks/>
              </p:cNvSpPr>
              <p:nvPr/>
            </p:nvSpPr>
            <p:spPr bwMode="auto">
              <a:xfrm>
                <a:off x="2016126" y="2319338"/>
                <a:ext cx="1462088" cy="1354138"/>
              </a:xfrm>
              <a:custGeom>
                <a:avLst/>
                <a:gdLst>
                  <a:gd name="T0" fmla="*/ 158 w 537"/>
                  <a:gd name="T1" fmla="*/ 499 h 499"/>
                  <a:gd name="T2" fmla="*/ 1 w 537"/>
                  <a:gd name="T3" fmla="*/ 499 h 499"/>
                  <a:gd name="T4" fmla="*/ 0 w 537"/>
                  <a:gd name="T5" fmla="*/ 483 h 499"/>
                  <a:gd name="T6" fmla="*/ 0 w 537"/>
                  <a:gd name="T7" fmla="*/ 242 h 499"/>
                  <a:gd name="T8" fmla="*/ 7 w 537"/>
                  <a:gd name="T9" fmla="*/ 225 h 499"/>
                  <a:gd name="T10" fmla="*/ 265 w 537"/>
                  <a:gd name="T11" fmla="*/ 3 h 499"/>
                  <a:gd name="T12" fmla="*/ 270 w 537"/>
                  <a:gd name="T13" fmla="*/ 0 h 499"/>
                  <a:gd name="T14" fmla="*/ 332 w 537"/>
                  <a:gd name="T15" fmla="*/ 56 h 499"/>
                  <a:gd name="T16" fmla="*/ 526 w 537"/>
                  <a:gd name="T17" fmla="*/ 228 h 499"/>
                  <a:gd name="T18" fmla="*/ 537 w 537"/>
                  <a:gd name="T19" fmla="*/ 254 h 499"/>
                  <a:gd name="T20" fmla="*/ 537 w 537"/>
                  <a:gd name="T21" fmla="*/ 475 h 499"/>
                  <a:gd name="T22" fmla="*/ 537 w 537"/>
                  <a:gd name="T23" fmla="*/ 498 h 499"/>
                  <a:gd name="T24" fmla="*/ 381 w 537"/>
                  <a:gd name="T25" fmla="*/ 498 h 499"/>
                  <a:gd name="T26" fmla="*/ 380 w 537"/>
                  <a:gd name="T27" fmla="*/ 483 h 499"/>
                  <a:gd name="T28" fmla="*/ 380 w 537"/>
                  <a:gd name="T29" fmla="*/ 375 h 499"/>
                  <a:gd name="T30" fmla="*/ 274 w 537"/>
                  <a:gd name="T31" fmla="*/ 268 h 499"/>
                  <a:gd name="T32" fmla="*/ 159 w 537"/>
                  <a:gd name="T33" fmla="*/ 363 h 499"/>
                  <a:gd name="T34" fmla="*/ 158 w 537"/>
                  <a:gd name="T35" fmla="*/ 456 h 499"/>
                  <a:gd name="T36" fmla="*/ 158 w 537"/>
                  <a:gd name="T37" fmla="*/ 499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37" h="499">
                    <a:moveTo>
                      <a:pt x="158" y="499"/>
                    </a:moveTo>
                    <a:cubicBezTo>
                      <a:pt x="105" y="499"/>
                      <a:pt x="54" y="499"/>
                      <a:pt x="1" y="499"/>
                    </a:cubicBezTo>
                    <a:cubicBezTo>
                      <a:pt x="1" y="493"/>
                      <a:pt x="0" y="488"/>
                      <a:pt x="0" y="483"/>
                    </a:cubicBezTo>
                    <a:cubicBezTo>
                      <a:pt x="0" y="403"/>
                      <a:pt x="0" y="322"/>
                      <a:pt x="0" y="242"/>
                    </a:cubicBezTo>
                    <a:cubicBezTo>
                      <a:pt x="0" y="236"/>
                      <a:pt x="3" y="229"/>
                      <a:pt x="7" y="225"/>
                    </a:cubicBezTo>
                    <a:cubicBezTo>
                      <a:pt x="93" y="151"/>
                      <a:pt x="179" y="77"/>
                      <a:pt x="265" y="3"/>
                    </a:cubicBezTo>
                    <a:cubicBezTo>
                      <a:pt x="266" y="2"/>
                      <a:pt x="267" y="2"/>
                      <a:pt x="270" y="0"/>
                    </a:cubicBezTo>
                    <a:cubicBezTo>
                      <a:pt x="290" y="19"/>
                      <a:pt x="311" y="37"/>
                      <a:pt x="332" y="56"/>
                    </a:cubicBezTo>
                    <a:cubicBezTo>
                      <a:pt x="397" y="113"/>
                      <a:pt x="461" y="171"/>
                      <a:pt x="526" y="228"/>
                    </a:cubicBezTo>
                    <a:cubicBezTo>
                      <a:pt x="534" y="235"/>
                      <a:pt x="537" y="243"/>
                      <a:pt x="537" y="254"/>
                    </a:cubicBezTo>
                    <a:cubicBezTo>
                      <a:pt x="537" y="327"/>
                      <a:pt x="537" y="401"/>
                      <a:pt x="537" y="475"/>
                    </a:cubicBezTo>
                    <a:cubicBezTo>
                      <a:pt x="537" y="483"/>
                      <a:pt x="537" y="490"/>
                      <a:pt x="537" y="498"/>
                    </a:cubicBezTo>
                    <a:cubicBezTo>
                      <a:pt x="484" y="498"/>
                      <a:pt x="434" y="498"/>
                      <a:pt x="381" y="498"/>
                    </a:cubicBezTo>
                    <a:cubicBezTo>
                      <a:pt x="381" y="493"/>
                      <a:pt x="380" y="488"/>
                      <a:pt x="380" y="483"/>
                    </a:cubicBezTo>
                    <a:cubicBezTo>
                      <a:pt x="380" y="447"/>
                      <a:pt x="381" y="411"/>
                      <a:pt x="380" y="375"/>
                    </a:cubicBezTo>
                    <a:cubicBezTo>
                      <a:pt x="379" y="317"/>
                      <a:pt x="333" y="271"/>
                      <a:pt x="274" y="268"/>
                    </a:cubicBezTo>
                    <a:cubicBezTo>
                      <a:pt x="217" y="265"/>
                      <a:pt x="165" y="306"/>
                      <a:pt x="159" y="363"/>
                    </a:cubicBezTo>
                    <a:cubicBezTo>
                      <a:pt x="156" y="394"/>
                      <a:pt x="158" y="425"/>
                      <a:pt x="158" y="456"/>
                    </a:cubicBezTo>
                    <a:cubicBezTo>
                      <a:pt x="158" y="470"/>
                      <a:pt x="158" y="484"/>
                      <a:pt x="158" y="499"/>
                    </a:cubicBezTo>
                    <a:close/>
                  </a:path>
                </a:pathLst>
              </a:custGeom>
              <a:solidFill>
                <a:schemeClr val="accent1"/>
              </a:solidFill>
              <a:ln>
                <a:noFill/>
              </a:ln>
              <a:sp3d extrusionH="7620000" prstMaterial="matte"/>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Times New Roman" panose="02020603050405020304" pitchFamily="18" charset="0"/>
                  <a:cs typeface="Times New Roman" panose="02020603050405020304" pitchFamily="18" charset="0"/>
                </a:endParaRPr>
              </a:p>
            </p:txBody>
          </p:sp>
          <p:sp>
            <p:nvSpPr>
              <p:cNvPr id="15" name="Freeform 7"/>
              <p:cNvSpPr>
                <a:spLocks/>
              </p:cNvSpPr>
              <p:nvPr/>
            </p:nvSpPr>
            <p:spPr bwMode="auto">
              <a:xfrm>
                <a:off x="1689101" y="1962151"/>
                <a:ext cx="2117725" cy="1057275"/>
              </a:xfrm>
              <a:custGeom>
                <a:avLst/>
                <a:gdLst>
                  <a:gd name="T0" fmla="*/ 389 w 778"/>
                  <a:gd name="T1" fmla="*/ 0 h 390"/>
                  <a:gd name="T2" fmla="*/ 541 w 778"/>
                  <a:gd name="T3" fmla="*/ 133 h 390"/>
                  <a:gd name="T4" fmla="*/ 553 w 778"/>
                  <a:gd name="T5" fmla="*/ 111 h 390"/>
                  <a:gd name="T6" fmla="*/ 577 w 778"/>
                  <a:gd name="T7" fmla="*/ 104 h 390"/>
                  <a:gd name="T8" fmla="*/ 640 w 778"/>
                  <a:gd name="T9" fmla="*/ 107 h 390"/>
                  <a:gd name="T10" fmla="*/ 657 w 778"/>
                  <a:gd name="T11" fmla="*/ 130 h 390"/>
                  <a:gd name="T12" fmla="*/ 658 w 778"/>
                  <a:gd name="T13" fmla="*/ 221 h 390"/>
                  <a:gd name="T14" fmla="*/ 667 w 778"/>
                  <a:gd name="T15" fmla="*/ 243 h 390"/>
                  <a:gd name="T16" fmla="*/ 756 w 778"/>
                  <a:gd name="T17" fmla="*/ 321 h 390"/>
                  <a:gd name="T18" fmla="*/ 764 w 778"/>
                  <a:gd name="T19" fmla="*/ 373 h 390"/>
                  <a:gd name="T20" fmla="*/ 710 w 778"/>
                  <a:gd name="T21" fmla="*/ 374 h 390"/>
                  <a:gd name="T22" fmla="*/ 402 w 778"/>
                  <a:gd name="T23" fmla="*/ 104 h 390"/>
                  <a:gd name="T24" fmla="*/ 376 w 778"/>
                  <a:gd name="T25" fmla="*/ 104 h 390"/>
                  <a:gd name="T26" fmla="*/ 67 w 778"/>
                  <a:gd name="T27" fmla="*/ 374 h 390"/>
                  <a:gd name="T28" fmla="*/ 15 w 778"/>
                  <a:gd name="T29" fmla="*/ 375 h 390"/>
                  <a:gd name="T30" fmla="*/ 21 w 778"/>
                  <a:gd name="T31" fmla="*/ 322 h 390"/>
                  <a:gd name="T32" fmla="*/ 289 w 778"/>
                  <a:gd name="T33" fmla="*/ 87 h 390"/>
                  <a:gd name="T34" fmla="*/ 389 w 778"/>
                  <a:gd name="T35" fmla="*/ 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78" h="390">
                    <a:moveTo>
                      <a:pt x="389" y="0"/>
                    </a:moveTo>
                    <a:cubicBezTo>
                      <a:pt x="441" y="45"/>
                      <a:pt x="491" y="90"/>
                      <a:pt x="541" y="133"/>
                    </a:cubicBezTo>
                    <a:cubicBezTo>
                      <a:pt x="545" y="125"/>
                      <a:pt x="547" y="115"/>
                      <a:pt x="553" y="111"/>
                    </a:cubicBezTo>
                    <a:cubicBezTo>
                      <a:pt x="559" y="106"/>
                      <a:pt x="569" y="104"/>
                      <a:pt x="577" y="104"/>
                    </a:cubicBezTo>
                    <a:cubicBezTo>
                      <a:pt x="598" y="104"/>
                      <a:pt x="619" y="105"/>
                      <a:pt x="640" y="107"/>
                    </a:cubicBezTo>
                    <a:cubicBezTo>
                      <a:pt x="653" y="108"/>
                      <a:pt x="658" y="116"/>
                      <a:pt x="657" y="130"/>
                    </a:cubicBezTo>
                    <a:cubicBezTo>
                      <a:pt x="657" y="160"/>
                      <a:pt x="656" y="191"/>
                      <a:pt x="658" y="221"/>
                    </a:cubicBezTo>
                    <a:cubicBezTo>
                      <a:pt x="658" y="229"/>
                      <a:pt x="662" y="238"/>
                      <a:pt x="667" y="243"/>
                    </a:cubicBezTo>
                    <a:cubicBezTo>
                      <a:pt x="696" y="269"/>
                      <a:pt x="726" y="295"/>
                      <a:pt x="756" y="321"/>
                    </a:cubicBezTo>
                    <a:cubicBezTo>
                      <a:pt x="775" y="337"/>
                      <a:pt x="778" y="357"/>
                      <a:pt x="764" y="373"/>
                    </a:cubicBezTo>
                    <a:cubicBezTo>
                      <a:pt x="751" y="390"/>
                      <a:pt x="729" y="390"/>
                      <a:pt x="710" y="374"/>
                    </a:cubicBezTo>
                    <a:cubicBezTo>
                      <a:pt x="608" y="284"/>
                      <a:pt x="505" y="194"/>
                      <a:pt x="402" y="104"/>
                    </a:cubicBezTo>
                    <a:cubicBezTo>
                      <a:pt x="392" y="95"/>
                      <a:pt x="386" y="94"/>
                      <a:pt x="376" y="104"/>
                    </a:cubicBezTo>
                    <a:cubicBezTo>
                      <a:pt x="273" y="194"/>
                      <a:pt x="170" y="284"/>
                      <a:pt x="67" y="374"/>
                    </a:cubicBezTo>
                    <a:cubicBezTo>
                      <a:pt x="49" y="389"/>
                      <a:pt x="29" y="390"/>
                      <a:pt x="15" y="375"/>
                    </a:cubicBezTo>
                    <a:cubicBezTo>
                      <a:pt x="0" y="359"/>
                      <a:pt x="2" y="338"/>
                      <a:pt x="21" y="322"/>
                    </a:cubicBezTo>
                    <a:cubicBezTo>
                      <a:pt x="110" y="244"/>
                      <a:pt x="200" y="165"/>
                      <a:pt x="289" y="87"/>
                    </a:cubicBezTo>
                    <a:cubicBezTo>
                      <a:pt x="322" y="59"/>
                      <a:pt x="355" y="30"/>
                      <a:pt x="389" y="0"/>
                    </a:cubicBezTo>
                    <a:close/>
                  </a:path>
                </a:pathLst>
              </a:custGeom>
              <a:solidFill>
                <a:schemeClr val="accent1"/>
              </a:solidFill>
              <a:ln>
                <a:noFill/>
              </a:ln>
              <a:sp3d extrusionH="7620000" prstMaterial="matte"/>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Times New Roman" panose="02020603050405020304" pitchFamily="18" charset="0"/>
                  <a:cs typeface="Times New Roman" panose="02020603050405020304" pitchFamily="18" charset="0"/>
                </a:endParaRPr>
              </a:p>
            </p:txBody>
          </p:sp>
        </p:grpSp>
        <p:sp>
          <p:nvSpPr>
            <p:cNvPr id="13" name="文本框 12"/>
            <p:cNvSpPr txBox="1"/>
            <p:nvPr/>
          </p:nvSpPr>
          <p:spPr>
            <a:xfrm>
              <a:off x="822289" y="155623"/>
              <a:ext cx="4161925" cy="461665"/>
            </a:xfrm>
            <a:prstGeom prst="rect">
              <a:avLst/>
            </a:prstGeom>
            <a:noFill/>
          </p:spPr>
          <p:txBody>
            <a:bodyPr wrap="square" rtlCol="0">
              <a:spAutoFit/>
            </a:bodyPr>
            <a:lstStyle/>
            <a:p>
              <a:r>
                <a:rPr lang="en-US" altLang="zh-CN" sz="2400" dirty="0" err="1">
                  <a:solidFill>
                    <a:schemeClr val="accent5">
                      <a:lumMod val="50000"/>
                    </a:schemeClr>
                  </a:solidFill>
                  <a:latin typeface="Times New Roman" panose="02020603050405020304" pitchFamily="18" charset="0"/>
                  <a:cs typeface="Times New Roman" panose="02020603050405020304" pitchFamily="18" charset="0"/>
                </a:rPr>
                <a:t>Tf-idf</a:t>
              </a:r>
              <a:endParaRPr lang="en-US" altLang="zh-CN" sz="2400" dirty="0">
                <a:solidFill>
                  <a:schemeClr val="accent5">
                    <a:lumMod val="50000"/>
                  </a:schemeClr>
                </a:solidFill>
                <a:latin typeface="Times New Roman" panose="02020603050405020304" pitchFamily="18" charset="0"/>
                <a:cs typeface="Times New Roman" panose="02020603050405020304" pitchFamily="18" charset="0"/>
              </a:endParaRPr>
            </a:p>
          </p:txBody>
        </p:sp>
      </p:grpSp>
      <p:sp>
        <p:nvSpPr>
          <p:cNvPr id="2" name="TextBox 1">
            <a:extLst>
              <a:ext uri="{FF2B5EF4-FFF2-40B4-BE49-F238E27FC236}">
                <a16:creationId xmlns:a16="http://schemas.microsoft.com/office/drawing/2014/main" id="{572E608A-7DDD-4A1B-B8C6-E7C1645C8208}"/>
              </a:ext>
            </a:extLst>
          </p:cNvPr>
          <p:cNvSpPr txBox="1"/>
          <p:nvPr/>
        </p:nvSpPr>
        <p:spPr>
          <a:xfrm>
            <a:off x="838200" y="1281141"/>
            <a:ext cx="10397764" cy="1815882"/>
          </a:xfrm>
          <a:prstGeom prst="rect">
            <a:avLst/>
          </a:prstGeom>
          <a:noFill/>
        </p:spPr>
        <p:txBody>
          <a:bodyPr wrap="square" rtlCol="0">
            <a:spAutoFit/>
          </a:bodyPr>
          <a:lstStyle/>
          <a:p>
            <a:pPr marL="285750" indent="-285750">
              <a:buFont typeface="Arial" panose="020B0604020202020204" pitchFamily="34" charset="0"/>
              <a:buChar char="•"/>
            </a:pPr>
            <a:r>
              <a:rPr lang="en-US" sz="2800" b="0" i="0" u="none" strike="noStrike" dirty="0" err="1">
                <a:solidFill>
                  <a:srgbClr val="1F1F1F"/>
                </a:solidFill>
                <a:effectLst/>
                <a:latin typeface="Google Sans"/>
              </a:rPr>
              <a:t>tf-idf</a:t>
            </a:r>
            <a:r>
              <a:rPr lang="en-US" sz="2800" b="0" i="0" u="none" strike="noStrike" dirty="0">
                <a:solidFill>
                  <a:srgbClr val="1F1F1F"/>
                </a:solidFill>
                <a:effectLst/>
                <a:latin typeface="Google Sans"/>
              </a:rPr>
              <a:t> is a weighting system that assigns a weight to each word in a document based on its term frequency (</a:t>
            </a:r>
            <a:r>
              <a:rPr lang="en-US" sz="2800" b="0" i="0" u="none" strike="noStrike" dirty="0" err="1">
                <a:solidFill>
                  <a:srgbClr val="1F1F1F"/>
                </a:solidFill>
                <a:effectLst/>
                <a:latin typeface="Google Sans"/>
              </a:rPr>
              <a:t>tf</a:t>
            </a:r>
            <a:r>
              <a:rPr lang="en-US" sz="2800" b="0" i="0" u="none" strike="noStrike" dirty="0">
                <a:solidFill>
                  <a:srgbClr val="1F1F1F"/>
                </a:solidFill>
                <a:effectLst/>
                <a:latin typeface="Google Sans"/>
              </a:rPr>
              <a:t>) and the reciprocal document frequency (</a:t>
            </a:r>
            <a:r>
              <a:rPr lang="en-US" sz="2800" b="0" i="0" u="none" strike="noStrike" dirty="0" err="1">
                <a:solidFill>
                  <a:srgbClr val="1F1F1F"/>
                </a:solidFill>
                <a:effectLst/>
                <a:latin typeface="Google Sans"/>
              </a:rPr>
              <a:t>tf</a:t>
            </a:r>
            <a:r>
              <a:rPr lang="en-US" sz="2800" b="0" i="0" u="none" strike="noStrike" dirty="0">
                <a:solidFill>
                  <a:srgbClr val="1F1F1F"/>
                </a:solidFill>
                <a:effectLst/>
                <a:latin typeface="Google Sans"/>
              </a:rPr>
              <a:t>) (</a:t>
            </a:r>
            <a:r>
              <a:rPr lang="en-US" sz="2800" b="0" i="0" u="none" strike="noStrike" dirty="0" err="1">
                <a:solidFill>
                  <a:srgbClr val="1F1F1F"/>
                </a:solidFill>
                <a:effectLst/>
                <a:latin typeface="Google Sans"/>
              </a:rPr>
              <a:t>idf</a:t>
            </a:r>
            <a:r>
              <a:rPr lang="en-US" sz="2800" b="0" i="0" u="none" strike="noStrike" dirty="0">
                <a:solidFill>
                  <a:srgbClr val="1F1F1F"/>
                </a:solidFill>
                <a:effectLst/>
                <a:latin typeface="Google Sans"/>
              </a:rPr>
              <a:t>). The words with higher scores of weight are deemed to be more significant.</a:t>
            </a:r>
            <a:endParaRPr lang="en-US" sz="2800" dirty="0"/>
          </a:p>
        </p:txBody>
      </p:sp>
      <p:sp>
        <p:nvSpPr>
          <p:cNvPr id="3" name="Date Placeholder 2">
            <a:extLst>
              <a:ext uri="{FF2B5EF4-FFF2-40B4-BE49-F238E27FC236}">
                <a16:creationId xmlns:a16="http://schemas.microsoft.com/office/drawing/2014/main" id="{E8AC69E4-16FB-4B77-8105-383E5FF3C7A0}"/>
              </a:ext>
            </a:extLst>
          </p:cNvPr>
          <p:cNvSpPr>
            <a:spLocks noGrp="1"/>
          </p:cNvSpPr>
          <p:nvPr>
            <p:ph type="dt" sz="half" idx="10"/>
          </p:nvPr>
        </p:nvSpPr>
        <p:spPr/>
        <p:txBody>
          <a:bodyPr/>
          <a:lstStyle/>
          <a:p>
            <a:fld id="{65729F9D-3D6B-432A-96BE-6D349A2ABBC6}" type="datetime1">
              <a:rPr lang="en-US" smtClean="0"/>
              <a:t>8/21/24</a:t>
            </a:fld>
            <a:endParaRPr lang="en-US"/>
          </a:p>
        </p:txBody>
      </p:sp>
      <p:sp>
        <p:nvSpPr>
          <p:cNvPr id="4" name="Slide Number Placeholder 3">
            <a:extLst>
              <a:ext uri="{FF2B5EF4-FFF2-40B4-BE49-F238E27FC236}">
                <a16:creationId xmlns:a16="http://schemas.microsoft.com/office/drawing/2014/main" id="{E69F774A-0C86-47EC-A120-572FC9977AC8}"/>
              </a:ext>
            </a:extLst>
          </p:cNvPr>
          <p:cNvSpPr>
            <a:spLocks noGrp="1"/>
          </p:cNvSpPr>
          <p:nvPr>
            <p:ph type="sldNum" sz="quarter" idx="12"/>
          </p:nvPr>
        </p:nvSpPr>
        <p:spPr/>
        <p:txBody>
          <a:bodyPr/>
          <a:lstStyle/>
          <a:p>
            <a:fld id="{04D66074-13DA-4C61-8B58-736C81065B4D}" type="slidenum">
              <a:rPr lang="en-US" smtClean="0"/>
              <a:t>20</a:t>
            </a:fld>
            <a:endParaRPr lang="en-US"/>
          </a:p>
        </p:txBody>
      </p:sp>
    </p:spTree>
    <p:extLst>
      <p:ext uri="{BB962C8B-B14F-4D97-AF65-F5344CB8AC3E}">
        <p14:creationId xmlns:p14="http://schemas.microsoft.com/office/powerpoint/2010/main" val="1371616649"/>
      </p:ext>
    </p:extLst>
  </p:cSld>
  <p:clrMapOvr>
    <a:masterClrMapping/>
  </p:clrMapOvr>
  <p:transition>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334963" y="117437"/>
            <a:ext cx="5217425" cy="499851"/>
            <a:chOff x="334963" y="117437"/>
            <a:chExt cx="4649251" cy="499851"/>
          </a:xfrm>
        </p:grpSpPr>
        <p:grpSp>
          <p:nvGrpSpPr>
            <p:cNvPr id="10" name="组合 9"/>
            <p:cNvGrpSpPr/>
            <p:nvPr/>
          </p:nvGrpSpPr>
          <p:grpSpPr>
            <a:xfrm>
              <a:off x="334963" y="117437"/>
              <a:ext cx="487692" cy="394102"/>
              <a:chOff x="1689101" y="1962151"/>
              <a:chExt cx="2117725" cy="1711325"/>
            </a:xfrm>
            <a:solidFill>
              <a:srgbClr val="002060"/>
            </a:solidFill>
            <a:scene3d>
              <a:camera prst="orthographicFront"/>
              <a:lightRig rig="flat" dir="t"/>
            </a:scene3d>
          </p:grpSpPr>
          <p:sp>
            <p:nvSpPr>
              <p:cNvPr id="14" name="Freeform 6"/>
              <p:cNvSpPr>
                <a:spLocks/>
              </p:cNvSpPr>
              <p:nvPr/>
            </p:nvSpPr>
            <p:spPr bwMode="auto">
              <a:xfrm>
                <a:off x="2016126" y="2319338"/>
                <a:ext cx="1462088" cy="1354138"/>
              </a:xfrm>
              <a:custGeom>
                <a:avLst/>
                <a:gdLst>
                  <a:gd name="T0" fmla="*/ 158 w 537"/>
                  <a:gd name="T1" fmla="*/ 499 h 499"/>
                  <a:gd name="T2" fmla="*/ 1 w 537"/>
                  <a:gd name="T3" fmla="*/ 499 h 499"/>
                  <a:gd name="T4" fmla="*/ 0 w 537"/>
                  <a:gd name="T5" fmla="*/ 483 h 499"/>
                  <a:gd name="T6" fmla="*/ 0 w 537"/>
                  <a:gd name="T7" fmla="*/ 242 h 499"/>
                  <a:gd name="T8" fmla="*/ 7 w 537"/>
                  <a:gd name="T9" fmla="*/ 225 h 499"/>
                  <a:gd name="T10" fmla="*/ 265 w 537"/>
                  <a:gd name="T11" fmla="*/ 3 h 499"/>
                  <a:gd name="T12" fmla="*/ 270 w 537"/>
                  <a:gd name="T13" fmla="*/ 0 h 499"/>
                  <a:gd name="T14" fmla="*/ 332 w 537"/>
                  <a:gd name="T15" fmla="*/ 56 h 499"/>
                  <a:gd name="T16" fmla="*/ 526 w 537"/>
                  <a:gd name="T17" fmla="*/ 228 h 499"/>
                  <a:gd name="T18" fmla="*/ 537 w 537"/>
                  <a:gd name="T19" fmla="*/ 254 h 499"/>
                  <a:gd name="T20" fmla="*/ 537 w 537"/>
                  <a:gd name="T21" fmla="*/ 475 h 499"/>
                  <a:gd name="T22" fmla="*/ 537 w 537"/>
                  <a:gd name="T23" fmla="*/ 498 h 499"/>
                  <a:gd name="T24" fmla="*/ 381 w 537"/>
                  <a:gd name="T25" fmla="*/ 498 h 499"/>
                  <a:gd name="T26" fmla="*/ 380 w 537"/>
                  <a:gd name="T27" fmla="*/ 483 h 499"/>
                  <a:gd name="T28" fmla="*/ 380 w 537"/>
                  <a:gd name="T29" fmla="*/ 375 h 499"/>
                  <a:gd name="T30" fmla="*/ 274 w 537"/>
                  <a:gd name="T31" fmla="*/ 268 h 499"/>
                  <a:gd name="T32" fmla="*/ 159 w 537"/>
                  <a:gd name="T33" fmla="*/ 363 h 499"/>
                  <a:gd name="T34" fmla="*/ 158 w 537"/>
                  <a:gd name="T35" fmla="*/ 456 h 499"/>
                  <a:gd name="T36" fmla="*/ 158 w 537"/>
                  <a:gd name="T37" fmla="*/ 499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37" h="499">
                    <a:moveTo>
                      <a:pt x="158" y="499"/>
                    </a:moveTo>
                    <a:cubicBezTo>
                      <a:pt x="105" y="499"/>
                      <a:pt x="54" y="499"/>
                      <a:pt x="1" y="499"/>
                    </a:cubicBezTo>
                    <a:cubicBezTo>
                      <a:pt x="1" y="493"/>
                      <a:pt x="0" y="488"/>
                      <a:pt x="0" y="483"/>
                    </a:cubicBezTo>
                    <a:cubicBezTo>
                      <a:pt x="0" y="403"/>
                      <a:pt x="0" y="322"/>
                      <a:pt x="0" y="242"/>
                    </a:cubicBezTo>
                    <a:cubicBezTo>
                      <a:pt x="0" y="236"/>
                      <a:pt x="3" y="229"/>
                      <a:pt x="7" y="225"/>
                    </a:cubicBezTo>
                    <a:cubicBezTo>
                      <a:pt x="93" y="151"/>
                      <a:pt x="179" y="77"/>
                      <a:pt x="265" y="3"/>
                    </a:cubicBezTo>
                    <a:cubicBezTo>
                      <a:pt x="266" y="2"/>
                      <a:pt x="267" y="2"/>
                      <a:pt x="270" y="0"/>
                    </a:cubicBezTo>
                    <a:cubicBezTo>
                      <a:pt x="290" y="19"/>
                      <a:pt x="311" y="37"/>
                      <a:pt x="332" y="56"/>
                    </a:cubicBezTo>
                    <a:cubicBezTo>
                      <a:pt x="397" y="113"/>
                      <a:pt x="461" y="171"/>
                      <a:pt x="526" y="228"/>
                    </a:cubicBezTo>
                    <a:cubicBezTo>
                      <a:pt x="534" y="235"/>
                      <a:pt x="537" y="243"/>
                      <a:pt x="537" y="254"/>
                    </a:cubicBezTo>
                    <a:cubicBezTo>
                      <a:pt x="537" y="327"/>
                      <a:pt x="537" y="401"/>
                      <a:pt x="537" y="475"/>
                    </a:cubicBezTo>
                    <a:cubicBezTo>
                      <a:pt x="537" y="483"/>
                      <a:pt x="537" y="490"/>
                      <a:pt x="537" y="498"/>
                    </a:cubicBezTo>
                    <a:cubicBezTo>
                      <a:pt x="484" y="498"/>
                      <a:pt x="434" y="498"/>
                      <a:pt x="381" y="498"/>
                    </a:cubicBezTo>
                    <a:cubicBezTo>
                      <a:pt x="381" y="493"/>
                      <a:pt x="380" y="488"/>
                      <a:pt x="380" y="483"/>
                    </a:cubicBezTo>
                    <a:cubicBezTo>
                      <a:pt x="380" y="447"/>
                      <a:pt x="381" y="411"/>
                      <a:pt x="380" y="375"/>
                    </a:cubicBezTo>
                    <a:cubicBezTo>
                      <a:pt x="379" y="317"/>
                      <a:pt x="333" y="271"/>
                      <a:pt x="274" y="268"/>
                    </a:cubicBezTo>
                    <a:cubicBezTo>
                      <a:pt x="217" y="265"/>
                      <a:pt x="165" y="306"/>
                      <a:pt x="159" y="363"/>
                    </a:cubicBezTo>
                    <a:cubicBezTo>
                      <a:pt x="156" y="394"/>
                      <a:pt x="158" y="425"/>
                      <a:pt x="158" y="456"/>
                    </a:cubicBezTo>
                    <a:cubicBezTo>
                      <a:pt x="158" y="470"/>
                      <a:pt x="158" y="484"/>
                      <a:pt x="158" y="499"/>
                    </a:cubicBezTo>
                    <a:close/>
                  </a:path>
                </a:pathLst>
              </a:custGeom>
              <a:solidFill>
                <a:schemeClr val="accent1"/>
              </a:solidFill>
              <a:ln>
                <a:noFill/>
              </a:ln>
              <a:sp3d extrusionH="7620000" prstMaterial="matte"/>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Times New Roman" panose="02020603050405020304" pitchFamily="18" charset="0"/>
                  <a:cs typeface="Times New Roman" panose="02020603050405020304" pitchFamily="18" charset="0"/>
                </a:endParaRPr>
              </a:p>
            </p:txBody>
          </p:sp>
          <p:sp>
            <p:nvSpPr>
              <p:cNvPr id="15" name="Freeform 7"/>
              <p:cNvSpPr>
                <a:spLocks/>
              </p:cNvSpPr>
              <p:nvPr/>
            </p:nvSpPr>
            <p:spPr bwMode="auto">
              <a:xfrm>
                <a:off x="1689101" y="1962151"/>
                <a:ext cx="2117725" cy="1057275"/>
              </a:xfrm>
              <a:custGeom>
                <a:avLst/>
                <a:gdLst>
                  <a:gd name="T0" fmla="*/ 389 w 778"/>
                  <a:gd name="T1" fmla="*/ 0 h 390"/>
                  <a:gd name="T2" fmla="*/ 541 w 778"/>
                  <a:gd name="T3" fmla="*/ 133 h 390"/>
                  <a:gd name="T4" fmla="*/ 553 w 778"/>
                  <a:gd name="T5" fmla="*/ 111 h 390"/>
                  <a:gd name="T6" fmla="*/ 577 w 778"/>
                  <a:gd name="T7" fmla="*/ 104 h 390"/>
                  <a:gd name="T8" fmla="*/ 640 w 778"/>
                  <a:gd name="T9" fmla="*/ 107 h 390"/>
                  <a:gd name="T10" fmla="*/ 657 w 778"/>
                  <a:gd name="T11" fmla="*/ 130 h 390"/>
                  <a:gd name="T12" fmla="*/ 658 w 778"/>
                  <a:gd name="T13" fmla="*/ 221 h 390"/>
                  <a:gd name="T14" fmla="*/ 667 w 778"/>
                  <a:gd name="T15" fmla="*/ 243 h 390"/>
                  <a:gd name="T16" fmla="*/ 756 w 778"/>
                  <a:gd name="T17" fmla="*/ 321 h 390"/>
                  <a:gd name="T18" fmla="*/ 764 w 778"/>
                  <a:gd name="T19" fmla="*/ 373 h 390"/>
                  <a:gd name="T20" fmla="*/ 710 w 778"/>
                  <a:gd name="T21" fmla="*/ 374 h 390"/>
                  <a:gd name="T22" fmla="*/ 402 w 778"/>
                  <a:gd name="T23" fmla="*/ 104 h 390"/>
                  <a:gd name="T24" fmla="*/ 376 w 778"/>
                  <a:gd name="T25" fmla="*/ 104 h 390"/>
                  <a:gd name="T26" fmla="*/ 67 w 778"/>
                  <a:gd name="T27" fmla="*/ 374 h 390"/>
                  <a:gd name="T28" fmla="*/ 15 w 778"/>
                  <a:gd name="T29" fmla="*/ 375 h 390"/>
                  <a:gd name="T30" fmla="*/ 21 w 778"/>
                  <a:gd name="T31" fmla="*/ 322 h 390"/>
                  <a:gd name="T32" fmla="*/ 289 w 778"/>
                  <a:gd name="T33" fmla="*/ 87 h 390"/>
                  <a:gd name="T34" fmla="*/ 389 w 778"/>
                  <a:gd name="T35" fmla="*/ 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78" h="390">
                    <a:moveTo>
                      <a:pt x="389" y="0"/>
                    </a:moveTo>
                    <a:cubicBezTo>
                      <a:pt x="441" y="45"/>
                      <a:pt x="491" y="90"/>
                      <a:pt x="541" y="133"/>
                    </a:cubicBezTo>
                    <a:cubicBezTo>
                      <a:pt x="545" y="125"/>
                      <a:pt x="547" y="115"/>
                      <a:pt x="553" y="111"/>
                    </a:cubicBezTo>
                    <a:cubicBezTo>
                      <a:pt x="559" y="106"/>
                      <a:pt x="569" y="104"/>
                      <a:pt x="577" y="104"/>
                    </a:cubicBezTo>
                    <a:cubicBezTo>
                      <a:pt x="598" y="104"/>
                      <a:pt x="619" y="105"/>
                      <a:pt x="640" y="107"/>
                    </a:cubicBezTo>
                    <a:cubicBezTo>
                      <a:pt x="653" y="108"/>
                      <a:pt x="658" y="116"/>
                      <a:pt x="657" y="130"/>
                    </a:cubicBezTo>
                    <a:cubicBezTo>
                      <a:pt x="657" y="160"/>
                      <a:pt x="656" y="191"/>
                      <a:pt x="658" y="221"/>
                    </a:cubicBezTo>
                    <a:cubicBezTo>
                      <a:pt x="658" y="229"/>
                      <a:pt x="662" y="238"/>
                      <a:pt x="667" y="243"/>
                    </a:cubicBezTo>
                    <a:cubicBezTo>
                      <a:pt x="696" y="269"/>
                      <a:pt x="726" y="295"/>
                      <a:pt x="756" y="321"/>
                    </a:cubicBezTo>
                    <a:cubicBezTo>
                      <a:pt x="775" y="337"/>
                      <a:pt x="778" y="357"/>
                      <a:pt x="764" y="373"/>
                    </a:cubicBezTo>
                    <a:cubicBezTo>
                      <a:pt x="751" y="390"/>
                      <a:pt x="729" y="390"/>
                      <a:pt x="710" y="374"/>
                    </a:cubicBezTo>
                    <a:cubicBezTo>
                      <a:pt x="608" y="284"/>
                      <a:pt x="505" y="194"/>
                      <a:pt x="402" y="104"/>
                    </a:cubicBezTo>
                    <a:cubicBezTo>
                      <a:pt x="392" y="95"/>
                      <a:pt x="386" y="94"/>
                      <a:pt x="376" y="104"/>
                    </a:cubicBezTo>
                    <a:cubicBezTo>
                      <a:pt x="273" y="194"/>
                      <a:pt x="170" y="284"/>
                      <a:pt x="67" y="374"/>
                    </a:cubicBezTo>
                    <a:cubicBezTo>
                      <a:pt x="49" y="389"/>
                      <a:pt x="29" y="390"/>
                      <a:pt x="15" y="375"/>
                    </a:cubicBezTo>
                    <a:cubicBezTo>
                      <a:pt x="0" y="359"/>
                      <a:pt x="2" y="338"/>
                      <a:pt x="21" y="322"/>
                    </a:cubicBezTo>
                    <a:cubicBezTo>
                      <a:pt x="110" y="244"/>
                      <a:pt x="200" y="165"/>
                      <a:pt x="289" y="87"/>
                    </a:cubicBezTo>
                    <a:cubicBezTo>
                      <a:pt x="322" y="59"/>
                      <a:pt x="355" y="30"/>
                      <a:pt x="389" y="0"/>
                    </a:cubicBezTo>
                    <a:close/>
                  </a:path>
                </a:pathLst>
              </a:custGeom>
              <a:solidFill>
                <a:schemeClr val="accent1"/>
              </a:solidFill>
              <a:ln>
                <a:noFill/>
              </a:ln>
              <a:sp3d extrusionH="7620000" prstMaterial="matte"/>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Times New Roman" panose="02020603050405020304" pitchFamily="18" charset="0"/>
                  <a:cs typeface="Times New Roman" panose="02020603050405020304" pitchFamily="18" charset="0"/>
                </a:endParaRPr>
              </a:p>
            </p:txBody>
          </p:sp>
        </p:grpSp>
        <p:sp>
          <p:nvSpPr>
            <p:cNvPr id="13" name="文本框 12"/>
            <p:cNvSpPr txBox="1"/>
            <p:nvPr/>
          </p:nvSpPr>
          <p:spPr>
            <a:xfrm>
              <a:off x="822289" y="155623"/>
              <a:ext cx="4161925" cy="461665"/>
            </a:xfrm>
            <a:prstGeom prst="rect">
              <a:avLst/>
            </a:prstGeom>
            <a:noFill/>
          </p:spPr>
          <p:txBody>
            <a:bodyPr wrap="square" rtlCol="0">
              <a:spAutoFit/>
            </a:bodyPr>
            <a:lstStyle/>
            <a:p>
              <a:r>
                <a:rPr lang="en-US" altLang="zh-CN" sz="2400" dirty="0">
                  <a:solidFill>
                    <a:schemeClr val="accent5">
                      <a:lumMod val="50000"/>
                    </a:schemeClr>
                  </a:solidFill>
                  <a:latin typeface="Times New Roman" panose="02020603050405020304" pitchFamily="18" charset="0"/>
                  <a:cs typeface="Times New Roman" panose="02020603050405020304" pitchFamily="18" charset="0"/>
                </a:rPr>
                <a:t>Word Embedding</a:t>
              </a:r>
            </a:p>
          </p:txBody>
        </p:sp>
      </p:grpSp>
      <p:sp>
        <p:nvSpPr>
          <p:cNvPr id="2" name="TextBox 1">
            <a:extLst>
              <a:ext uri="{FF2B5EF4-FFF2-40B4-BE49-F238E27FC236}">
                <a16:creationId xmlns:a16="http://schemas.microsoft.com/office/drawing/2014/main" id="{572E608A-7DDD-4A1B-B8C6-E7C1645C8208}"/>
              </a:ext>
            </a:extLst>
          </p:cNvPr>
          <p:cNvSpPr txBox="1"/>
          <p:nvPr/>
        </p:nvSpPr>
        <p:spPr>
          <a:xfrm>
            <a:off x="419477" y="931555"/>
            <a:ext cx="6489323" cy="5262979"/>
          </a:xfrm>
          <a:prstGeom prst="rect">
            <a:avLst/>
          </a:prstGeom>
          <a:noFill/>
        </p:spPr>
        <p:txBody>
          <a:bodyPr wrap="square" rtlCol="0">
            <a:spAutoFit/>
          </a:bodyPr>
          <a:lstStyle/>
          <a:p>
            <a:pPr marL="285750" indent="-285750">
              <a:buFont typeface="Arial" panose="020B0604020202020204" pitchFamily="34" charset="0"/>
              <a:buChar char="•"/>
            </a:pPr>
            <a:r>
              <a:rPr lang="en-US" sz="2800" b="0" i="0" u="none" strike="noStrike" dirty="0">
                <a:solidFill>
                  <a:srgbClr val="1F1F1F"/>
                </a:solidFill>
                <a:effectLst/>
                <a:latin typeface="Google Sans"/>
              </a:rPr>
              <a:t>Word embedding in NLP is an important term that is used for representing words for text analysis in the form of real-valued vectors. It is an advancement in NLP that has improved the ability of computers to understand text-based content in a better way. It is considered one of the most significant breakthroughs of deep learning for solving challenging natural language processing problems.  </a:t>
            </a:r>
          </a:p>
          <a:p>
            <a:endParaRPr lang="en-US" sz="2800" dirty="0">
              <a:solidFill>
                <a:srgbClr val="1F1F1F"/>
              </a:solidFill>
              <a:latin typeface="Google Sans"/>
            </a:endParaRPr>
          </a:p>
          <a:p>
            <a:pPr marL="285750" indent="-285750">
              <a:buFont typeface="Arial" panose="020B0604020202020204" pitchFamily="34" charset="0"/>
              <a:buChar char="•"/>
            </a:pPr>
            <a:r>
              <a:rPr lang="en-US" sz="2800" dirty="0"/>
              <a:t>Different word embedding techniques </a:t>
            </a:r>
          </a:p>
        </p:txBody>
      </p:sp>
      <p:sp>
        <p:nvSpPr>
          <p:cNvPr id="3" name="Date Placeholder 2">
            <a:extLst>
              <a:ext uri="{FF2B5EF4-FFF2-40B4-BE49-F238E27FC236}">
                <a16:creationId xmlns:a16="http://schemas.microsoft.com/office/drawing/2014/main" id="{E8AC69E4-16FB-4B77-8105-383E5FF3C7A0}"/>
              </a:ext>
            </a:extLst>
          </p:cNvPr>
          <p:cNvSpPr>
            <a:spLocks noGrp="1"/>
          </p:cNvSpPr>
          <p:nvPr>
            <p:ph type="dt" sz="half" idx="10"/>
          </p:nvPr>
        </p:nvSpPr>
        <p:spPr/>
        <p:txBody>
          <a:bodyPr/>
          <a:lstStyle/>
          <a:p>
            <a:fld id="{65729F9D-3D6B-432A-96BE-6D349A2ABBC6}" type="datetime1">
              <a:rPr lang="en-US" smtClean="0"/>
              <a:t>8/21/24</a:t>
            </a:fld>
            <a:endParaRPr lang="en-US"/>
          </a:p>
        </p:txBody>
      </p:sp>
      <p:sp>
        <p:nvSpPr>
          <p:cNvPr id="4" name="Slide Number Placeholder 3">
            <a:extLst>
              <a:ext uri="{FF2B5EF4-FFF2-40B4-BE49-F238E27FC236}">
                <a16:creationId xmlns:a16="http://schemas.microsoft.com/office/drawing/2014/main" id="{E69F774A-0C86-47EC-A120-572FC9977AC8}"/>
              </a:ext>
            </a:extLst>
          </p:cNvPr>
          <p:cNvSpPr>
            <a:spLocks noGrp="1"/>
          </p:cNvSpPr>
          <p:nvPr>
            <p:ph type="sldNum" sz="quarter" idx="12"/>
          </p:nvPr>
        </p:nvSpPr>
        <p:spPr/>
        <p:txBody>
          <a:bodyPr/>
          <a:lstStyle/>
          <a:p>
            <a:fld id="{04D66074-13DA-4C61-8B58-736C81065B4D}" type="slidenum">
              <a:rPr lang="en-US" smtClean="0"/>
              <a:t>21</a:t>
            </a:fld>
            <a:endParaRPr lang="en-US"/>
          </a:p>
        </p:txBody>
      </p:sp>
      <p:pic>
        <p:nvPicPr>
          <p:cNvPr id="4098" name="Picture 2" descr="Word Embedding: Basics. Create a vector from a word | by Hariom Gautam |  Medium">
            <a:extLst>
              <a:ext uri="{FF2B5EF4-FFF2-40B4-BE49-F238E27FC236}">
                <a16:creationId xmlns:a16="http://schemas.microsoft.com/office/drawing/2014/main" id="{F640505D-17D3-334B-FE9D-27D21D8A8F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87833" y="1295399"/>
            <a:ext cx="4977895" cy="37166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253181"/>
      </p:ext>
    </p:extLst>
  </p:cSld>
  <p:clrMapOvr>
    <a:masterClrMapping/>
  </p:clrMapOvr>
  <p:transition>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flipH="1">
            <a:off x="3566789" y="620972"/>
            <a:ext cx="1726818" cy="608349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flipH="1" flipV="1">
            <a:off x="3301218" y="3746310"/>
            <a:ext cx="1146574" cy="294109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7" name="组合 6"/>
          <p:cNvGrpSpPr/>
          <p:nvPr/>
        </p:nvGrpSpPr>
        <p:grpSpPr>
          <a:xfrm>
            <a:off x="0" y="-240958"/>
            <a:ext cx="2354858" cy="7098958"/>
            <a:chOff x="0" y="-240958"/>
            <a:chExt cx="2354858" cy="7098958"/>
          </a:xfrm>
        </p:grpSpPr>
        <p:sp>
          <p:nvSpPr>
            <p:cNvPr id="8" name="等腰三角形 7"/>
            <p:cNvSpPr/>
            <p:nvPr/>
          </p:nvSpPr>
          <p:spPr>
            <a:xfrm>
              <a:off x="0" y="0"/>
              <a:ext cx="1765264" cy="6858000"/>
            </a:xfrm>
            <a:prstGeom prst="triangle">
              <a:avLst>
                <a:gd name="adj" fmla="val 0"/>
              </a:avLst>
            </a:prstGeom>
            <a:solidFill>
              <a:schemeClr val="accent5">
                <a:lumMod val="50000"/>
              </a:schemeClr>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highlight>
                  <a:srgbClr val="00FFFF"/>
                </a:highlight>
              </a:endParaRPr>
            </a:p>
          </p:txBody>
        </p:sp>
        <p:sp>
          <p:nvSpPr>
            <p:cNvPr id="9" name="等腰三角形 8"/>
            <p:cNvSpPr/>
            <p:nvPr/>
          </p:nvSpPr>
          <p:spPr>
            <a:xfrm rot="10513863">
              <a:off x="285746" y="-80443"/>
              <a:ext cx="2069112" cy="6924989"/>
            </a:xfrm>
            <a:prstGeom prst="triangle">
              <a:avLst>
                <a:gd name="adj" fmla="val 42534"/>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solidFill>
              </a:endParaRPr>
            </a:p>
          </p:txBody>
        </p:sp>
        <p:sp>
          <p:nvSpPr>
            <p:cNvPr id="10" name="等腰三角形 9"/>
            <p:cNvSpPr/>
            <p:nvPr/>
          </p:nvSpPr>
          <p:spPr>
            <a:xfrm rot="9992914">
              <a:off x="88481" y="-240958"/>
              <a:ext cx="2190395" cy="1054290"/>
            </a:xfrm>
            <a:prstGeom prst="triangle">
              <a:avLst>
                <a:gd name="adj" fmla="val 15965"/>
              </a:avLst>
            </a:prstGeom>
            <a:solidFill>
              <a:schemeClr val="accent5">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 name="文本框 10"/>
          <p:cNvSpPr txBox="1"/>
          <p:nvPr/>
        </p:nvSpPr>
        <p:spPr>
          <a:xfrm>
            <a:off x="4165412" y="256710"/>
            <a:ext cx="5242771" cy="830997"/>
          </a:xfrm>
          <a:prstGeom prst="rect">
            <a:avLst/>
          </a:prstGeom>
          <a:noFill/>
        </p:spPr>
        <p:txBody>
          <a:bodyPr wrap="square" rtlCol="0">
            <a:spAutoFit/>
          </a:bodyPr>
          <a:lstStyle/>
          <a:p>
            <a:pPr algn="ctr">
              <a:spcBef>
                <a:spcPct val="0"/>
              </a:spcBef>
            </a:pPr>
            <a:r>
              <a:rPr lang="en-US" altLang="zh-CN" sz="4800" b="1" dirty="0">
                <a:solidFill>
                  <a:srgbClr val="1C4885"/>
                </a:solidFill>
                <a:latin typeface="微软雅黑" panose="020B0503020204020204" pitchFamily="34" charset="-122"/>
                <a:ea typeface="微软雅黑" panose="020B0503020204020204" pitchFamily="34" charset="-122"/>
              </a:rPr>
              <a:t>Lesson 7-11</a:t>
            </a:r>
            <a:endParaRPr lang="zh-CN" altLang="en-US" sz="4800" b="1" dirty="0">
              <a:solidFill>
                <a:srgbClr val="1C4885"/>
              </a:solidFill>
              <a:latin typeface="微软雅黑" panose="020B0503020204020204" pitchFamily="34" charset="-122"/>
              <a:ea typeface="微软雅黑" panose="020B0503020204020204" pitchFamily="34" charset="-122"/>
            </a:endParaRPr>
          </a:p>
        </p:txBody>
      </p:sp>
      <p:cxnSp>
        <p:nvCxnSpPr>
          <p:cNvPr id="12" name="直接连接符 11"/>
          <p:cNvCxnSpPr/>
          <p:nvPr/>
        </p:nvCxnSpPr>
        <p:spPr>
          <a:xfrm flipH="1">
            <a:off x="4721089" y="1097996"/>
            <a:ext cx="4507665" cy="0"/>
          </a:xfrm>
          <a:prstGeom prst="line">
            <a:avLst/>
          </a:prstGeom>
          <a:ln w="50800" cmpd="dbl">
            <a:solidFill>
              <a:schemeClr val="accent5">
                <a:lumMod val="50000"/>
              </a:schemeClr>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32C50E96-8143-4AAF-A1B6-1A8B129C6F67}"/>
              </a:ext>
            </a:extLst>
          </p:cNvPr>
          <p:cNvSpPr txBox="1"/>
          <p:nvPr/>
        </p:nvSpPr>
        <p:spPr>
          <a:xfrm>
            <a:off x="2286614" y="1385930"/>
            <a:ext cx="9820543" cy="5262979"/>
          </a:xfrm>
          <a:prstGeom prst="rect">
            <a:avLst/>
          </a:prstGeom>
          <a:noFill/>
        </p:spPr>
        <p:txBody>
          <a:bodyPr wrap="square" numCol="2" rtlCol="0">
            <a:spAutoFit/>
          </a:bodyPr>
          <a:lstStyle/>
          <a:p>
            <a:pPr marL="285750" indent="-285750">
              <a:buFont typeface="Wingdings" panose="05000000000000000000" pitchFamily="2" charset="2"/>
              <a:buChar char="Ø"/>
            </a:pPr>
            <a:r>
              <a:rPr lang="en-US" sz="2800" dirty="0"/>
              <a:t>Information Extraction</a:t>
            </a:r>
          </a:p>
          <a:p>
            <a:pPr marL="285750" indent="-285750">
              <a:buFont typeface="Wingdings" panose="05000000000000000000" pitchFamily="2" charset="2"/>
              <a:buChar char="Ø"/>
            </a:pPr>
            <a:r>
              <a:rPr lang="en-US" sz="2800" dirty="0"/>
              <a:t>Name Entity Recognition</a:t>
            </a:r>
          </a:p>
          <a:p>
            <a:pPr marL="285750" indent="-285750">
              <a:buFont typeface="Wingdings" panose="05000000000000000000" pitchFamily="2" charset="2"/>
              <a:buChar char="Ø"/>
            </a:pPr>
            <a:r>
              <a:rPr lang="en-US" sz="2800" dirty="0"/>
              <a:t>Similarity Measures</a:t>
            </a:r>
          </a:p>
          <a:p>
            <a:pPr marL="285750" indent="-285750">
              <a:buFont typeface="Wingdings" panose="05000000000000000000" pitchFamily="2" charset="2"/>
              <a:buChar char="Ø"/>
            </a:pPr>
            <a:r>
              <a:rPr lang="en-US" sz="2800" dirty="0"/>
              <a:t>Syntactic Analysis</a:t>
            </a:r>
          </a:p>
          <a:p>
            <a:pPr marL="285750" indent="-285750">
              <a:buFont typeface="Wingdings" panose="05000000000000000000" pitchFamily="2" charset="2"/>
              <a:buChar char="Ø"/>
            </a:pPr>
            <a:r>
              <a:rPr lang="en-US" sz="2800" dirty="0"/>
              <a:t>Semantic Analysis</a:t>
            </a:r>
          </a:p>
          <a:p>
            <a:pPr marL="285750" indent="-285750">
              <a:buFont typeface="Wingdings" panose="05000000000000000000" pitchFamily="2" charset="2"/>
              <a:buChar char="Ø"/>
            </a:pPr>
            <a:r>
              <a:rPr lang="en-US" sz="2800" dirty="0"/>
              <a:t>Sentiment Analysis</a:t>
            </a:r>
          </a:p>
          <a:p>
            <a:pPr marL="285750" indent="-285750">
              <a:buFont typeface="Wingdings" panose="05000000000000000000" pitchFamily="2" charset="2"/>
              <a:buChar char="Ø"/>
            </a:pPr>
            <a:r>
              <a:rPr lang="en-US" sz="2800" dirty="0"/>
              <a:t>Text Clustering</a:t>
            </a:r>
          </a:p>
          <a:p>
            <a:pPr marL="285750" indent="-285750">
              <a:buFont typeface="Wingdings" panose="05000000000000000000" pitchFamily="2" charset="2"/>
              <a:buChar char="Ø"/>
            </a:pPr>
            <a:r>
              <a:rPr lang="en-US" sz="2800" dirty="0"/>
              <a:t>Topic Modeling</a:t>
            </a:r>
          </a:p>
          <a:p>
            <a:pPr marL="285750" indent="-285750">
              <a:buFont typeface="Wingdings" panose="05000000000000000000" pitchFamily="2" charset="2"/>
              <a:buChar char="Ø"/>
            </a:pPr>
            <a:r>
              <a:rPr lang="en-US" sz="2800" dirty="0"/>
              <a:t>Text Classification</a:t>
            </a:r>
          </a:p>
          <a:p>
            <a:pPr marL="285750" indent="-285750">
              <a:buFont typeface="Wingdings" panose="05000000000000000000" pitchFamily="2" charset="2"/>
              <a:buChar char="Ø"/>
            </a:pPr>
            <a:r>
              <a:rPr lang="en-US" sz="2800" dirty="0"/>
              <a:t>Machine Translation</a:t>
            </a:r>
          </a:p>
          <a:p>
            <a:pPr marL="285750" indent="-285750">
              <a:buFont typeface="Wingdings" panose="05000000000000000000" pitchFamily="2" charset="2"/>
              <a:buChar char="Ø"/>
            </a:pPr>
            <a:r>
              <a:rPr lang="en-US" sz="2800" dirty="0"/>
              <a:t>Information Retrieval</a:t>
            </a:r>
          </a:p>
          <a:p>
            <a:pPr marL="285750" indent="-285750">
              <a:buFont typeface="Wingdings" panose="05000000000000000000" pitchFamily="2" charset="2"/>
              <a:buChar char="Ø"/>
            </a:pPr>
            <a:endParaRPr lang="en-US" sz="2800" dirty="0"/>
          </a:p>
          <a:p>
            <a:pPr marL="285750" indent="-285750">
              <a:buFont typeface="Wingdings" panose="05000000000000000000" pitchFamily="2" charset="2"/>
              <a:buChar char="Ø"/>
            </a:pPr>
            <a:r>
              <a:rPr lang="en-US" sz="2800" dirty="0"/>
              <a:t>Text Summarization</a:t>
            </a:r>
          </a:p>
          <a:p>
            <a:pPr marL="285750" indent="-285750">
              <a:buFont typeface="Wingdings" panose="05000000000000000000" pitchFamily="2" charset="2"/>
              <a:buChar char="Ø"/>
            </a:pPr>
            <a:r>
              <a:rPr lang="en-US" sz="2800" b="0" i="0" u="none" strike="noStrike" dirty="0">
                <a:solidFill>
                  <a:srgbClr val="202124"/>
                </a:solidFill>
                <a:effectLst/>
                <a:latin typeface="Google Sans"/>
              </a:rPr>
              <a:t>Large language models (LLMs)</a:t>
            </a:r>
          </a:p>
          <a:p>
            <a:pPr marL="285750" indent="-285750">
              <a:buFont typeface="Wingdings" panose="05000000000000000000" pitchFamily="2" charset="2"/>
              <a:buChar char="Ø"/>
            </a:pPr>
            <a:r>
              <a:rPr lang="en-US" sz="2800" b="0" i="0" u="none" strike="noStrike" dirty="0">
                <a:solidFill>
                  <a:srgbClr val="202124"/>
                </a:solidFill>
                <a:effectLst/>
                <a:latin typeface="Google Sans"/>
              </a:rPr>
              <a:t>Generative AI</a:t>
            </a:r>
          </a:p>
          <a:p>
            <a:pPr marL="285750" indent="-285750">
              <a:buFont typeface="Wingdings" panose="05000000000000000000" pitchFamily="2" charset="2"/>
              <a:buChar char="Ø"/>
            </a:pPr>
            <a:endParaRPr lang="en-US" sz="2800" dirty="0"/>
          </a:p>
        </p:txBody>
      </p:sp>
      <p:sp>
        <p:nvSpPr>
          <p:cNvPr id="2" name="Date Placeholder 1">
            <a:extLst>
              <a:ext uri="{FF2B5EF4-FFF2-40B4-BE49-F238E27FC236}">
                <a16:creationId xmlns:a16="http://schemas.microsoft.com/office/drawing/2014/main" id="{4789018F-780D-47A6-9FF6-9F1B6AC9D8B6}"/>
              </a:ext>
            </a:extLst>
          </p:cNvPr>
          <p:cNvSpPr>
            <a:spLocks noGrp="1"/>
          </p:cNvSpPr>
          <p:nvPr>
            <p:ph type="dt" sz="half" idx="10"/>
          </p:nvPr>
        </p:nvSpPr>
        <p:spPr/>
        <p:txBody>
          <a:bodyPr/>
          <a:lstStyle/>
          <a:p>
            <a:fld id="{2877AC46-2649-4394-9E67-2261E9DFB3A0}" type="datetime1">
              <a:rPr lang="en-US" smtClean="0"/>
              <a:t>8/21/24</a:t>
            </a:fld>
            <a:endParaRPr lang="en-US"/>
          </a:p>
        </p:txBody>
      </p:sp>
      <p:sp>
        <p:nvSpPr>
          <p:cNvPr id="6" name="Slide Number Placeholder 5">
            <a:extLst>
              <a:ext uri="{FF2B5EF4-FFF2-40B4-BE49-F238E27FC236}">
                <a16:creationId xmlns:a16="http://schemas.microsoft.com/office/drawing/2014/main" id="{F1CCD44E-5DED-4FA4-BD93-BD6DA712DA84}"/>
              </a:ext>
            </a:extLst>
          </p:cNvPr>
          <p:cNvSpPr>
            <a:spLocks noGrp="1"/>
          </p:cNvSpPr>
          <p:nvPr>
            <p:ph type="sldNum" sz="quarter" idx="12"/>
          </p:nvPr>
        </p:nvSpPr>
        <p:spPr/>
        <p:txBody>
          <a:bodyPr/>
          <a:lstStyle/>
          <a:p>
            <a:fld id="{04D66074-13DA-4C61-8B58-736C81065B4D}" type="slidenum">
              <a:rPr lang="en-US" smtClean="0"/>
              <a:t>22</a:t>
            </a:fld>
            <a:endParaRPr lang="en-US"/>
          </a:p>
        </p:txBody>
      </p:sp>
    </p:spTree>
    <p:extLst>
      <p:ext uri="{BB962C8B-B14F-4D97-AF65-F5344CB8AC3E}">
        <p14:creationId xmlns:p14="http://schemas.microsoft.com/office/powerpoint/2010/main" val="1677511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left)">
                                      <p:cBhvr>
                                        <p:cTn id="1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334963" y="117437"/>
            <a:ext cx="5217425" cy="499851"/>
            <a:chOff x="334963" y="117437"/>
            <a:chExt cx="4649251" cy="499851"/>
          </a:xfrm>
        </p:grpSpPr>
        <p:grpSp>
          <p:nvGrpSpPr>
            <p:cNvPr id="10" name="组合 9"/>
            <p:cNvGrpSpPr/>
            <p:nvPr/>
          </p:nvGrpSpPr>
          <p:grpSpPr>
            <a:xfrm>
              <a:off x="334963" y="117437"/>
              <a:ext cx="487692" cy="394102"/>
              <a:chOff x="1689101" y="1962151"/>
              <a:chExt cx="2117725" cy="1711325"/>
            </a:xfrm>
            <a:solidFill>
              <a:srgbClr val="002060"/>
            </a:solidFill>
            <a:scene3d>
              <a:camera prst="orthographicFront"/>
              <a:lightRig rig="flat" dir="t"/>
            </a:scene3d>
          </p:grpSpPr>
          <p:sp>
            <p:nvSpPr>
              <p:cNvPr id="14" name="Freeform 6"/>
              <p:cNvSpPr>
                <a:spLocks/>
              </p:cNvSpPr>
              <p:nvPr/>
            </p:nvSpPr>
            <p:spPr bwMode="auto">
              <a:xfrm>
                <a:off x="2016126" y="2319338"/>
                <a:ext cx="1462088" cy="1354138"/>
              </a:xfrm>
              <a:custGeom>
                <a:avLst/>
                <a:gdLst>
                  <a:gd name="T0" fmla="*/ 158 w 537"/>
                  <a:gd name="T1" fmla="*/ 499 h 499"/>
                  <a:gd name="T2" fmla="*/ 1 w 537"/>
                  <a:gd name="T3" fmla="*/ 499 h 499"/>
                  <a:gd name="T4" fmla="*/ 0 w 537"/>
                  <a:gd name="T5" fmla="*/ 483 h 499"/>
                  <a:gd name="T6" fmla="*/ 0 w 537"/>
                  <a:gd name="T7" fmla="*/ 242 h 499"/>
                  <a:gd name="T8" fmla="*/ 7 w 537"/>
                  <a:gd name="T9" fmla="*/ 225 h 499"/>
                  <a:gd name="T10" fmla="*/ 265 w 537"/>
                  <a:gd name="T11" fmla="*/ 3 h 499"/>
                  <a:gd name="T12" fmla="*/ 270 w 537"/>
                  <a:gd name="T13" fmla="*/ 0 h 499"/>
                  <a:gd name="T14" fmla="*/ 332 w 537"/>
                  <a:gd name="T15" fmla="*/ 56 h 499"/>
                  <a:gd name="T16" fmla="*/ 526 w 537"/>
                  <a:gd name="T17" fmla="*/ 228 h 499"/>
                  <a:gd name="T18" fmla="*/ 537 w 537"/>
                  <a:gd name="T19" fmla="*/ 254 h 499"/>
                  <a:gd name="T20" fmla="*/ 537 w 537"/>
                  <a:gd name="T21" fmla="*/ 475 h 499"/>
                  <a:gd name="T22" fmla="*/ 537 w 537"/>
                  <a:gd name="T23" fmla="*/ 498 h 499"/>
                  <a:gd name="T24" fmla="*/ 381 w 537"/>
                  <a:gd name="T25" fmla="*/ 498 h 499"/>
                  <a:gd name="T26" fmla="*/ 380 w 537"/>
                  <a:gd name="T27" fmla="*/ 483 h 499"/>
                  <a:gd name="T28" fmla="*/ 380 w 537"/>
                  <a:gd name="T29" fmla="*/ 375 h 499"/>
                  <a:gd name="T30" fmla="*/ 274 w 537"/>
                  <a:gd name="T31" fmla="*/ 268 h 499"/>
                  <a:gd name="T32" fmla="*/ 159 w 537"/>
                  <a:gd name="T33" fmla="*/ 363 h 499"/>
                  <a:gd name="T34" fmla="*/ 158 w 537"/>
                  <a:gd name="T35" fmla="*/ 456 h 499"/>
                  <a:gd name="T36" fmla="*/ 158 w 537"/>
                  <a:gd name="T37" fmla="*/ 499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37" h="499">
                    <a:moveTo>
                      <a:pt x="158" y="499"/>
                    </a:moveTo>
                    <a:cubicBezTo>
                      <a:pt x="105" y="499"/>
                      <a:pt x="54" y="499"/>
                      <a:pt x="1" y="499"/>
                    </a:cubicBezTo>
                    <a:cubicBezTo>
                      <a:pt x="1" y="493"/>
                      <a:pt x="0" y="488"/>
                      <a:pt x="0" y="483"/>
                    </a:cubicBezTo>
                    <a:cubicBezTo>
                      <a:pt x="0" y="403"/>
                      <a:pt x="0" y="322"/>
                      <a:pt x="0" y="242"/>
                    </a:cubicBezTo>
                    <a:cubicBezTo>
                      <a:pt x="0" y="236"/>
                      <a:pt x="3" y="229"/>
                      <a:pt x="7" y="225"/>
                    </a:cubicBezTo>
                    <a:cubicBezTo>
                      <a:pt x="93" y="151"/>
                      <a:pt x="179" y="77"/>
                      <a:pt x="265" y="3"/>
                    </a:cubicBezTo>
                    <a:cubicBezTo>
                      <a:pt x="266" y="2"/>
                      <a:pt x="267" y="2"/>
                      <a:pt x="270" y="0"/>
                    </a:cubicBezTo>
                    <a:cubicBezTo>
                      <a:pt x="290" y="19"/>
                      <a:pt x="311" y="37"/>
                      <a:pt x="332" y="56"/>
                    </a:cubicBezTo>
                    <a:cubicBezTo>
                      <a:pt x="397" y="113"/>
                      <a:pt x="461" y="171"/>
                      <a:pt x="526" y="228"/>
                    </a:cubicBezTo>
                    <a:cubicBezTo>
                      <a:pt x="534" y="235"/>
                      <a:pt x="537" y="243"/>
                      <a:pt x="537" y="254"/>
                    </a:cubicBezTo>
                    <a:cubicBezTo>
                      <a:pt x="537" y="327"/>
                      <a:pt x="537" y="401"/>
                      <a:pt x="537" y="475"/>
                    </a:cubicBezTo>
                    <a:cubicBezTo>
                      <a:pt x="537" y="483"/>
                      <a:pt x="537" y="490"/>
                      <a:pt x="537" y="498"/>
                    </a:cubicBezTo>
                    <a:cubicBezTo>
                      <a:pt x="484" y="498"/>
                      <a:pt x="434" y="498"/>
                      <a:pt x="381" y="498"/>
                    </a:cubicBezTo>
                    <a:cubicBezTo>
                      <a:pt x="381" y="493"/>
                      <a:pt x="380" y="488"/>
                      <a:pt x="380" y="483"/>
                    </a:cubicBezTo>
                    <a:cubicBezTo>
                      <a:pt x="380" y="447"/>
                      <a:pt x="381" y="411"/>
                      <a:pt x="380" y="375"/>
                    </a:cubicBezTo>
                    <a:cubicBezTo>
                      <a:pt x="379" y="317"/>
                      <a:pt x="333" y="271"/>
                      <a:pt x="274" y="268"/>
                    </a:cubicBezTo>
                    <a:cubicBezTo>
                      <a:pt x="217" y="265"/>
                      <a:pt x="165" y="306"/>
                      <a:pt x="159" y="363"/>
                    </a:cubicBezTo>
                    <a:cubicBezTo>
                      <a:pt x="156" y="394"/>
                      <a:pt x="158" y="425"/>
                      <a:pt x="158" y="456"/>
                    </a:cubicBezTo>
                    <a:cubicBezTo>
                      <a:pt x="158" y="470"/>
                      <a:pt x="158" y="484"/>
                      <a:pt x="158" y="499"/>
                    </a:cubicBezTo>
                    <a:close/>
                  </a:path>
                </a:pathLst>
              </a:custGeom>
              <a:solidFill>
                <a:schemeClr val="accent1"/>
              </a:solidFill>
              <a:ln>
                <a:noFill/>
              </a:ln>
              <a:sp3d extrusionH="7620000" prstMaterial="matte"/>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Times New Roman" panose="02020603050405020304" pitchFamily="18" charset="0"/>
                  <a:cs typeface="Times New Roman" panose="02020603050405020304" pitchFamily="18" charset="0"/>
                </a:endParaRPr>
              </a:p>
            </p:txBody>
          </p:sp>
          <p:sp>
            <p:nvSpPr>
              <p:cNvPr id="15" name="Freeform 7"/>
              <p:cNvSpPr>
                <a:spLocks/>
              </p:cNvSpPr>
              <p:nvPr/>
            </p:nvSpPr>
            <p:spPr bwMode="auto">
              <a:xfrm>
                <a:off x="1689101" y="1962151"/>
                <a:ext cx="2117725" cy="1057275"/>
              </a:xfrm>
              <a:custGeom>
                <a:avLst/>
                <a:gdLst>
                  <a:gd name="T0" fmla="*/ 389 w 778"/>
                  <a:gd name="T1" fmla="*/ 0 h 390"/>
                  <a:gd name="T2" fmla="*/ 541 w 778"/>
                  <a:gd name="T3" fmla="*/ 133 h 390"/>
                  <a:gd name="T4" fmla="*/ 553 w 778"/>
                  <a:gd name="T5" fmla="*/ 111 h 390"/>
                  <a:gd name="T6" fmla="*/ 577 w 778"/>
                  <a:gd name="T7" fmla="*/ 104 h 390"/>
                  <a:gd name="T8" fmla="*/ 640 w 778"/>
                  <a:gd name="T9" fmla="*/ 107 h 390"/>
                  <a:gd name="T10" fmla="*/ 657 w 778"/>
                  <a:gd name="T11" fmla="*/ 130 h 390"/>
                  <a:gd name="T12" fmla="*/ 658 w 778"/>
                  <a:gd name="T13" fmla="*/ 221 h 390"/>
                  <a:gd name="T14" fmla="*/ 667 w 778"/>
                  <a:gd name="T15" fmla="*/ 243 h 390"/>
                  <a:gd name="T16" fmla="*/ 756 w 778"/>
                  <a:gd name="T17" fmla="*/ 321 h 390"/>
                  <a:gd name="T18" fmla="*/ 764 w 778"/>
                  <a:gd name="T19" fmla="*/ 373 h 390"/>
                  <a:gd name="T20" fmla="*/ 710 w 778"/>
                  <a:gd name="T21" fmla="*/ 374 h 390"/>
                  <a:gd name="T22" fmla="*/ 402 w 778"/>
                  <a:gd name="T23" fmla="*/ 104 h 390"/>
                  <a:gd name="T24" fmla="*/ 376 w 778"/>
                  <a:gd name="T25" fmla="*/ 104 h 390"/>
                  <a:gd name="T26" fmla="*/ 67 w 778"/>
                  <a:gd name="T27" fmla="*/ 374 h 390"/>
                  <a:gd name="T28" fmla="*/ 15 w 778"/>
                  <a:gd name="T29" fmla="*/ 375 h 390"/>
                  <a:gd name="T30" fmla="*/ 21 w 778"/>
                  <a:gd name="T31" fmla="*/ 322 h 390"/>
                  <a:gd name="T32" fmla="*/ 289 w 778"/>
                  <a:gd name="T33" fmla="*/ 87 h 390"/>
                  <a:gd name="T34" fmla="*/ 389 w 778"/>
                  <a:gd name="T35" fmla="*/ 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78" h="390">
                    <a:moveTo>
                      <a:pt x="389" y="0"/>
                    </a:moveTo>
                    <a:cubicBezTo>
                      <a:pt x="441" y="45"/>
                      <a:pt x="491" y="90"/>
                      <a:pt x="541" y="133"/>
                    </a:cubicBezTo>
                    <a:cubicBezTo>
                      <a:pt x="545" y="125"/>
                      <a:pt x="547" y="115"/>
                      <a:pt x="553" y="111"/>
                    </a:cubicBezTo>
                    <a:cubicBezTo>
                      <a:pt x="559" y="106"/>
                      <a:pt x="569" y="104"/>
                      <a:pt x="577" y="104"/>
                    </a:cubicBezTo>
                    <a:cubicBezTo>
                      <a:pt x="598" y="104"/>
                      <a:pt x="619" y="105"/>
                      <a:pt x="640" y="107"/>
                    </a:cubicBezTo>
                    <a:cubicBezTo>
                      <a:pt x="653" y="108"/>
                      <a:pt x="658" y="116"/>
                      <a:pt x="657" y="130"/>
                    </a:cubicBezTo>
                    <a:cubicBezTo>
                      <a:pt x="657" y="160"/>
                      <a:pt x="656" y="191"/>
                      <a:pt x="658" y="221"/>
                    </a:cubicBezTo>
                    <a:cubicBezTo>
                      <a:pt x="658" y="229"/>
                      <a:pt x="662" y="238"/>
                      <a:pt x="667" y="243"/>
                    </a:cubicBezTo>
                    <a:cubicBezTo>
                      <a:pt x="696" y="269"/>
                      <a:pt x="726" y="295"/>
                      <a:pt x="756" y="321"/>
                    </a:cubicBezTo>
                    <a:cubicBezTo>
                      <a:pt x="775" y="337"/>
                      <a:pt x="778" y="357"/>
                      <a:pt x="764" y="373"/>
                    </a:cubicBezTo>
                    <a:cubicBezTo>
                      <a:pt x="751" y="390"/>
                      <a:pt x="729" y="390"/>
                      <a:pt x="710" y="374"/>
                    </a:cubicBezTo>
                    <a:cubicBezTo>
                      <a:pt x="608" y="284"/>
                      <a:pt x="505" y="194"/>
                      <a:pt x="402" y="104"/>
                    </a:cubicBezTo>
                    <a:cubicBezTo>
                      <a:pt x="392" y="95"/>
                      <a:pt x="386" y="94"/>
                      <a:pt x="376" y="104"/>
                    </a:cubicBezTo>
                    <a:cubicBezTo>
                      <a:pt x="273" y="194"/>
                      <a:pt x="170" y="284"/>
                      <a:pt x="67" y="374"/>
                    </a:cubicBezTo>
                    <a:cubicBezTo>
                      <a:pt x="49" y="389"/>
                      <a:pt x="29" y="390"/>
                      <a:pt x="15" y="375"/>
                    </a:cubicBezTo>
                    <a:cubicBezTo>
                      <a:pt x="0" y="359"/>
                      <a:pt x="2" y="338"/>
                      <a:pt x="21" y="322"/>
                    </a:cubicBezTo>
                    <a:cubicBezTo>
                      <a:pt x="110" y="244"/>
                      <a:pt x="200" y="165"/>
                      <a:pt x="289" y="87"/>
                    </a:cubicBezTo>
                    <a:cubicBezTo>
                      <a:pt x="322" y="59"/>
                      <a:pt x="355" y="30"/>
                      <a:pt x="389" y="0"/>
                    </a:cubicBezTo>
                    <a:close/>
                  </a:path>
                </a:pathLst>
              </a:custGeom>
              <a:solidFill>
                <a:schemeClr val="accent1"/>
              </a:solidFill>
              <a:ln>
                <a:noFill/>
              </a:ln>
              <a:sp3d extrusionH="7620000" prstMaterial="matte"/>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Times New Roman" panose="02020603050405020304" pitchFamily="18" charset="0"/>
                  <a:cs typeface="Times New Roman" panose="02020603050405020304" pitchFamily="18" charset="0"/>
                </a:endParaRPr>
              </a:p>
            </p:txBody>
          </p:sp>
        </p:grpSp>
        <p:sp>
          <p:nvSpPr>
            <p:cNvPr id="13" name="文本框 12"/>
            <p:cNvSpPr txBox="1"/>
            <p:nvPr/>
          </p:nvSpPr>
          <p:spPr>
            <a:xfrm>
              <a:off x="822289" y="155623"/>
              <a:ext cx="4161925" cy="461665"/>
            </a:xfrm>
            <a:prstGeom prst="rect">
              <a:avLst/>
            </a:prstGeom>
            <a:noFill/>
          </p:spPr>
          <p:txBody>
            <a:bodyPr wrap="square" rtlCol="0">
              <a:spAutoFit/>
            </a:bodyPr>
            <a:lstStyle/>
            <a:p>
              <a:r>
                <a:rPr lang="en-US" altLang="zh-CN" sz="2400" dirty="0">
                  <a:solidFill>
                    <a:schemeClr val="accent5">
                      <a:lumMod val="50000"/>
                    </a:schemeClr>
                  </a:solidFill>
                  <a:latin typeface="Times New Roman" panose="02020603050405020304" pitchFamily="18" charset="0"/>
                  <a:cs typeface="Times New Roman" panose="02020603050405020304" pitchFamily="18" charset="0"/>
                </a:rPr>
                <a:t>Information Extraction</a:t>
              </a:r>
            </a:p>
          </p:txBody>
        </p:sp>
      </p:grpSp>
      <p:sp>
        <p:nvSpPr>
          <p:cNvPr id="2" name="TextBox 1">
            <a:extLst>
              <a:ext uri="{FF2B5EF4-FFF2-40B4-BE49-F238E27FC236}">
                <a16:creationId xmlns:a16="http://schemas.microsoft.com/office/drawing/2014/main" id="{572E608A-7DDD-4A1B-B8C6-E7C1645C8208}"/>
              </a:ext>
            </a:extLst>
          </p:cNvPr>
          <p:cNvSpPr txBox="1"/>
          <p:nvPr/>
        </p:nvSpPr>
        <p:spPr>
          <a:xfrm>
            <a:off x="532015" y="759553"/>
            <a:ext cx="11127970" cy="3108543"/>
          </a:xfrm>
          <a:prstGeom prst="rect">
            <a:avLst/>
          </a:prstGeom>
          <a:noFill/>
        </p:spPr>
        <p:txBody>
          <a:bodyPr wrap="square" rtlCol="0">
            <a:spAutoFit/>
          </a:bodyPr>
          <a:lstStyle/>
          <a:p>
            <a:pPr marL="285750" indent="-285750">
              <a:buFont typeface="Arial" panose="020B0604020202020204" pitchFamily="34" charset="0"/>
              <a:buChar char="•"/>
            </a:pPr>
            <a:r>
              <a:rPr lang="en-US" sz="2800" dirty="0"/>
              <a:t>Information extraction (IE) is the task of automatically extracting structured information from unstructured and/or semi-structured machine-readable documents and other electronically represented sources. Typically, this involves processing human language texts by means of NLP. Recent activities in multimedia document processing like automatic annotation and content extraction out of images/audio/video/documents could be seen as information extraction.</a:t>
            </a:r>
          </a:p>
        </p:txBody>
      </p:sp>
      <p:sp>
        <p:nvSpPr>
          <p:cNvPr id="3" name="Date Placeholder 2">
            <a:extLst>
              <a:ext uri="{FF2B5EF4-FFF2-40B4-BE49-F238E27FC236}">
                <a16:creationId xmlns:a16="http://schemas.microsoft.com/office/drawing/2014/main" id="{E8AC69E4-16FB-4B77-8105-383E5FF3C7A0}"/>
              </a:ext>
            </a:extLst>
          </p:cNvPr>
          <p:cNvSpPr>
            <a:spLocks noGrp="1"/>
          </p:cNvSpPr>
          <p:nvPr>
            <p:ph type="dt" sz="half" idx="10"/>
          </p:nvPr>
        </p:nvSpPr>
        <p:spPr/>
        <p:txBody>
          <a:bodyPr/>
          <a:lstStyle/>
          <a:p>
            <a:fld id="{65729F9D-3D6B-432A-96BE-6D349A2ABBC6}" type="datetime1">
              <a:rPr lang="en-US" smtClean="0"/>
              <a:t>8/21/24</a:t>
            </a:fld>
            <a:endParaRPr lang="en-US"/>
          </a:p>
        </p:txBody>
      </p:sp>
      <p:sp>
        <p:nvSpPr>
          <p:cNvPr id="4" name="Slide Number Placeholder 3">
            <a:extLst>
              <a:ext uri="{FF2B5EF4-FFF2-40B4-BE49-F238E27FC236}">
                <a16:creationId xmlns:a16="http://schemas.microsoft.com/office/drawing/2014/main" id="{E69F774A-0C86-47EC-A120-572FC9977AC8}"/>
              </a:ext>
            </a:extLst>
          </p:cNvPr>
          <p:cNvSpPr>
            <a:spLocks noGrp="1"/>
          </p:cNvSpPr>
          <p:nvPr>
            <p:ph type="sldNum" sz="quarter" idx="12"/>
          </p:nvPr>
        </p:nvSpPr>
        <p:spPr/>
        <p:txBody>
          <a:bodyPr/>
          <a:lstStyle/>
          <a:p>
            <a:fld id="{04D66074-13DA-4C61-8B58-736C81065B4D}" type="slidenum">
              <a:rPr lang="en-US" smtClean="0"/>
              <a:t>23</a:t>
            </a:fld>
            <a:endParaRPr lang="en-US"/>
          </a:p>
        </p:txBody>
      </p:sp>
      <p:pic>
        <p:nvPicPr>
          <p:cNvPr id="5124" name="Picture 4" descr="Information extraction &amp; summarisation with NLP | ML2Grow">
            <a:extLst>
              <a:ext uri="{FF2B5EF4-FFF2-40B4-BE49-F238E27FC236}">
                <a16:creationId xmlns:a16="http://schemas.microsoft.com/office/drawing/2014/main" id="{AF5F9B04-4138-C7C7-0B35-557062B655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92500" y="3914096"/>
            <a:ext cx="4416424" cy="28073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8140109"/>
      </p:ext>
    </p:extLst>
  </p:cSld>
  <p:clrMapOvr>
    <a:masterClrMapping/>
  </p:clrMapOvr>
  <p:transition>
    <p:push di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334963" y="117437"/>
            <a:ext cx="5217425" cy="499851"/>
            <a:chOff x="334963" y="117437"/>
            <a:chExt cx="4649251" cy="499851"/>
          </a:xfrm>
        </p:grpSpPr>
        <p:grpSp>
          <p:nvGrpSpPr>
            <p:cNvPr id="10" name="组合 9"/>
            <p:cNvGrpSpPr/>
            <p:nvPr/>
          </p:nvGrpSpPr>
          <p:grpSpPr>
            <a:xfrm>
              <a:off x="334963" y="117437"/>
              <a:ext cx="487692" cy="394102"/>
              <a:chOff x="1689101" y="1962151"/>
              <a:chExt cx="2117725" cy="1711325"/>
            </a:xfrm>
            <a:solidFill>
              <a:srgbClr val="002060"/>
            </a:solidFill>
            <a:scene3d>
              <a:camera prst="orthographicFront"/>
              <a:lightRig rig="flat" dir="t"/>
            </a:scene3d>
          </p:grpSpPr>
          <p:sp>
            <p:nvSpPr>
              <p:cNvPr id="14" name="Freeform 6"/>
              <p:cNvSpPr>
                <a:spLocks/>
              </p:cNvSpPr>
              <p:nvPr/>
            </p:nvSpPr>
            <p:spPr bwMode="auto">
              <a:xfrm>
                <a:off x="2016126" y="2319338"/>
                <a:ext cx="1462088" cy="1354138"/>
              </a:xfrm>
              <a:custGeom>
                <a:avLst/>
                <a:gdLst>
                  <a:gd name="T0" fmla="*/ 158 w 537"/>
                  <a:gd name="T1" fmla="*/ 499 h 499"/>
                  <a:gd name="T2" fmla="*/ 1 w 537"/>
                  <a:gd name="T3" fmla="*/ 499 h 499"/>
                  <a:gd name="T4" fmla="*/ 0 w 537"/>
                  <a:gd name="T5" fmla="*/ 483 h 499"/>
                  <a:gd name="T6" fmla="*/ 0 w 537"/>
                  <a:gd name="T7" fmla="*/ 242 h 499"/>
                  <a:gd name="T8" fmla="*/ 7 w 537"/>
                  <a:gd name="T9" fmla="*/ 225 h 499"/>
                  <a:gd name="T10" fmla="*/ 265 w 537"/>
                  <a:gd name="T11" fmla="*/ 3 h 499"/>
                  <a:gd name="T12" fmla="*/ 270 w 537"/>
                  <a:gd name="T13" fmla="*/ 0 h 499"/>
                  <a:gd name="T14" fmla="*/ 332 w 537"/>
                  <a:gd name="T15" fmla="*/ 56 h 499"/>
                  <a:gd name="T16" fmla="*/ 526 w 537"/>
                  <a:gd name="T17" fmla="*/ 228 h 499"/>
                  <a:gd name="T18" fmla="*/ 537 w 537"/>
                  <a:gd name="T19" fmla="*/ 254 h 499"/>
                  <a:gd name="T20" fmla="*/ 537 w 537"/>
                  <a:gd name="T21" fmla="*/ 475 h 499"/>
                  <a:gd name="T22" fmla="*/ 537 w 537"/>
                  <a:gd name="T23" fmla="*/ 498 h 499"/>
                  <a:gd name="T24" fmla="*/ 381 w 537"/>
                  <a:gd name="T25" fmla="*/ 498 h 499"/>
                  <a:gd name="T26" fmla="*/ 380 w 537"/>
                  <a:gd name="T27" fmla="*/ 483 h 499"/>
                  <a:gd name="T28" fmla="*/ 380 w 537"/>
                  <a:gd name="T29" fmla="*/ 375 h 499"/>
                  <a:gd name="T30" fmla="*/ 274 w 537"/>
                  <a:gd name="T31" fmla="*/ 268 h 499"/>
                  <a:gd name="T32" fmla="*/ 159 w 537"/>
                  <a:gd name="T33" fmla="*/ 363 h 499"/>
                  <a:gd name="T34" fmla="*/ 158 w 537"/>
                  <a:gd name="T35" fmla="*/ 456 h 499"/>
                  <a:gd name="T36" fmla="*/ 158 w 537"/>
                  <a:gd name="T37" fmla="*/ 499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37" h="499">
                    <a:moveTo>
                      <a:pt x="158" y="499"/>
                    </a:moveTo>
                    <a:cubicBezTo>
                      <a:pt x="105" y="499"/>
                      <a:pt x="54" y="499"/>
                      <a:pt x="1" y="499"/>
                    </a:cubicBezTo>
                    <a:cubicBezTo>
                      <a:pt x="1" y="493"/>
                      <a:pt x="0" y="488"/>
                      <a:pt x="0" y="483"/>
                    </a:cubicBezTo>
                    <a:cubicBezTo>
                      <a:pt x="0" y="403"/>
                      <a:pt x="0" y="322"/>
                      <a:pt x="0" y="242"/>
                    </a:cubicBezTo>
                    <a:cubicBezTo>
                      <a:pt x="0" y="236"/>
                      <a:pt x="3" y="229"/>
                      <a:pt x="7" y="225"/>
                    </a:cubicBezTo>
                    <a:cubicBezTo>
                      <a:pt x="93" y="151"/>
                      <a:pt x="179" y="77"/>
                      <a:pt x="265" y="3"/>
                    </a:cubicBezTo>
                    <a:cubicBezTo>
                      <a:pt x="266" y="2"/>
                      <a:pt x="267" y="2"/>
                      <a:pt x="270" y="0"/>
                    </a:cubicBezTo>
                    <a:cubicBezTo>
                      <a:pt x="290" y="19"/>
                      <a:pt x="311" y="37"/>
                      <a:pt x="332" y="56"/>
                    </a:cubicBezTo>
                    <a:cubicBezTo>
                      <a:pt x="397" y="113"/>
                      <a:pt x="461" y="171"/>
                      <a:pt x="526" y="228"/>
                    </a:cubicBezTo>
                    <a:cubicBezTo>
                      <a:pt x="534" y="235"/>
                      <a:pt x="537" y="243"/>
                      <a:pt x="537" y="254"/>
                    </a:cubicBezTo>
                    <a:cubicBezTo>
                      <a:pt x="537" y="327"/>
                      <a:pt x="537" y="401"/>
                      <a:pt x="537" y="475"/>
                    </a:cubicBezTo>
                    <a:cubicBezTo>
                      <a:pt x="537" y="483"/>
                      <a:pt x="537" y="490"/>
                      <a:pt x="537" y="498"/>
                    </a:cubicBezTo>
                    <a:cubicBezTo>
                      <a:pt x="484" y="498"/>
                      <a:pt x="434" y="498"/>
                      <a:pt x="381" y="498"/>
                    </a:cubicBezTo>
                    <a:cubicBezTo>
                      <a:pt x="381" y="493"/>
                      <a:pt x="380" y="488"/>
                      <a:pt x="380" y="483"/>
                    </a:cubicBezTo>
                    <a:cubicBezTo>
                      <a:pt x="380" y="447"/>
                      <a:pt x="381" y="411"/>
                      <a:pt x="380" y="375"/>
                    </a:cubicBezTo>
                    <a:cubicBezTo>
                      <a:pt x="379" y="317"/>
                      <a:pt x="333" y="271"/>
                      <a:pt x="274" y="268"/>
                    </a:cubicBezTo>
                    <a:cubicBezTo>
                      <a:pt x="217" y="265"/>
                      <a:pt x="165" y="306"/>
                      <a:pt x="159" y="363"/>
                    </a:cubicBezTo>
                    <a:cubicBezTo>
                      <a:pt x="156" y="394"/>
                      <a:pt x="158" y="425"/>
                      <a:pt x="158" y="456"/>
                    </a:cubicBezTo>
                    <a:cubicBezTo>
                      <a:pt x="158" y="470"/>
                      <a:pt x="158" y="484"/>
                      <a:pt x="158" y="499"/>
                    </a:cubicBezTo>
                    <a:close/>
                  </a:path>
                </a:pathLst>
              </a:custGeom>
              <a:solidFill>
                <a:schemeClr val="accent1"/>
              </a:solidFill>
              <a:ln>
                <a:noFill/>
              </a:ln>
              <a:sp3d extrusionH="7620000" prstMaterial="matte"/>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Times New Roman" panose="02020603050405020304" pitchFamily="18" charset="0"/>
                  <a:cs typeface="Times New Roman" panose="02020603050405020304" pitchFamily="18" charset="0"/>
                </a:endParaRPr>
              </a:p>
            </p:txBody>
          </p:sp>
          <p:sp>
            <p:nvSpPr>
              <p:cNvPr id="15" name="Freeform 7"/>
              <p:cNvSpPr>
                <a:spLocks/>
              </p:cNvSpPr>
              <p:nvPr/>
            </p:nvSpPr>
            <p:spPr bwMode="auto">
              <a:xfrm>
                <a:off x="1689101" y="1962151"/>
                <a:ext cx="2117725" cy="1057275"/>
              </a:xfrm>
              <a:custGeom>
                <a:avLst/>
                <a:gdLst>
                  <a:gd name="T0" fmla="*/ 389 w 778"/>
                  <a:gd name="T1" fmla="*/ 0 h 390"/>
                  <a:gd name="T2" fmla="*/ 541 w 778"/>
                  <a:gd name="T3" fmla="*/ 133 h 390"/>
                  <a:gd name="T4" fmla="*/ 553 w 778"/>
                  <a:gd name="T5" fmla="*/ 111 h 390"/>
                  <a:gd name="T6" fmla="*/ 577 w 778"/>
                  <a:gd name="T7" fmla="*/ 104 h 390"/>
                  <a:gd name="T8" fmla="*/ 640 w 778"/>
                  <a:gd name="T9" fmla="*/ 107 h 390"/>
                  <a:gd name="T10" fmla="*/ 657 w 778"/>
                  <a:gd name="T11" fmla="*/ 130 h 390"/>
                  <a:gd name="T12" fmla="*/ 658 w 778"/>
                  <a:gd name="T13" fmla="*/ 221 h 390"/>
                  <a:gd name="T14" fmla="*/ 667 w 778"/>
                  <a:gd name="T15" fmla="*/ 243 h 390"/>
                  <a:gd name="T16" fmla="*/ 756 w 778"/>
                  <a:gd name="T17" fmla="*/ 321 h 390"/>
                  <a:gd name="T18" fmla="*/ 764 w 778"/>
                  <a:gd name="T19" fmla="*/ 373 h 390"/>
                  <a:gd name="T20" fmla="*/ 710 w 778"/>
                  <a:gd name="T21" fmla="*/ 374 h 390"/>
                  <a:gd name="T22" fmla="*/ 402 w 778"/>
                  <a:gd name="T23" fmla="*/ 104 h 390"/>
                  <a:gd name="T24" fmla="*/ 376 w 778"/>
                  <a:gd name="T25" fmla="*/ 104 h 390"/>
                  <a:gd name="T26" fmla="*/ 67 w 778"/>
                  <a:gd name="T27" fmla="*/ 374 h 390"/>
                  <a:gd name="T28" fmla="*/ 15 w 778"/>
                  <a:gd name="T29" fmla="*/ 375 h 390"/>
                  <a:gd name="T30" fmla="*/ 21 w 778"/>
                  <a:gd name="T31" fmla="*/ 322 h 390"/>
                  <a:gd name="T32" fmla="*/ 289 w 778"/>
                  <a:gd name="T33" fmla="*/ 87 h 390"/>
                  <a:gd name="T34" fmla="*/ 389 w 778"/>
                  <a:gd name="T35" fmla="*/ 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78" h="390">
                    <a:moveTo>
                      <a:pt x="389" y="0"/>
                    </a:moveTo>
                    <a:cubicBezTo>
                      <a:pt x="441" y="45"/>
                      <a:pt x="491" y="90"/>
                      <a:pt x="541" y="133"/>
                    </a:cubicBezTo>
                    <a:cubicBezTo>
                      <a:pt x="545" y="125"/>
                      <a:pt x="547" y="115"/>
                      <a:pt x="553" y="111"/>
                    </a:cubicBezTo>
                    <a:cubicBezTo>
                      <a:pt x="559" y="106"/>
                      <a:pt x="569" y="104"/>
                      <a:pt x="577" y="104"/>
                    </a:cubicBezTo>
                    <a:cubicBezTo>
                      <a:pt x="598" y="104"/>
                      <a:pt x="619" y="105"/>
                      <a:pt x="640" y="107"/>
                    </a:cubicBezTo>
                    <a:cubicBezTo>
                      <a:pt x="653" y="108"/>
                      <a:pt x="658" y="116"/>
                      <a:pt x="657" y="130"/>
                    </a:cubicBezTo>
                    <a:cubicBezTo>
                      <a:pt x="657" y="160"/>
                      <a:pt x="656" y="191"/>
                      <a:pt x="658" y="221"/>
                    </a:cubicBezTo>
                    <a:cubicBezTo>
                      <a:pt x="658" y="229"/>
                      <a:pt x="662" y="238"/>
                      <a:pt x="667" y="243"/>
                    </a:cubicBezTo>
                    <a:cubicBezTo>
                      <a:pt x="696" y="269"/>
                      <a:pt x="726" y="295"/>
                      <a:pt x="756" y="321"/>
                    </a:cubicBezTo>
                    <a:cubicBezTo>
                      <a:pt x="775" y="337"/>
                      <a:pt x="778" y="357"/>
                      <a:pt x="764" y="373"/>
                    </a:cubicBezTo>
                    <a:cubicBezTo>
                      <a:pt x="751" y="390"/>
                      <a:pt x="729" y="390"/>
                      <a:pt x="710" y="374"/>
                    </a:cubicBezTo>
                    <a:cubicBezTo>
                      <a:pt x="608" y="284"/>
                      <a:pt x="505" y="194"/>
                      <a:pt x="402" y="104"/>
                    </a:cubicBezTo>
                    <a:cubicBezTo>
                      <a:pt x="392" y="95"/>
                      <a:pt x="386" y="94"/>
                      <a:pt x="376" y="104"/>
                    </a:cubicBezTo>
                    <a:cubicBezTo>
                      <a:pt x="273" y="194"/>
                      <a:pt x="170" y="284"/>
                      <a:pt x="67" y="374"/>
                    </a:cubicBezTo>
                    <a:cubicBezTo>
                      <a:pt x="49" y="389"/>
                      <a:pt x="29" y="390"/>
                      <a:pt x="15" y="375"/>
                    </a:cubicBezTo>
                    <a:cubicBezTo>
                      <a:pt x="0" y="359"/>
                      <a:pt x="2" y="338"/>
                      <a:pt x="21" y="322"/>
                    </a:cubicBezTo>
                    <a:cubicBezTo>
                      <a:pt x="110" y="244"/>
                      <a:pt x="200" y="165"/>
                      <a:pt x="289" y="87"/>
                    </a:cubicBezTo>
                    <a:cubicBezTo>
                      <a:pt x="322" y="59"/>
                      <a:pt x="355" y="30"/>
                      <a:pt x="389" y="0"/>
                    </a:cubicBezTo>
                    <a:close/>
                  </a:path>
                </a:pathLst>
              </a:custGeom>
              <a:solidFill>
                <a:schemeClr val="accent1"/>
              </a:solidFill>
              <a:ln>
                <a:noFill/>
              </a:ln>
              <a:sp3d extrusionH="7620000" prstMaterial="matte"/>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Times New Roman" panose="02020603050405020304" pitchFamily="18" charset="0"/>
                  <a:cs typeface="Times New Roman" panose="02020603050405020304" pitchFamily="18" charset="0"/>
                </a:endParaRPr>
              </a:p>
            </p:txBody>
          </p:sp>
        </p:grpSp>
        <p:sp>
          <p:nvSpPr>
            <p:cNvPr id="13" name="文本框 12"/>
            <p:cNvSpPr txBox="1"/>
            <p:nvPr/>
          </p:nvSpPr>
          <p:spPr>
            <a:xfrm>
              <a:off x="822289" y="155623"/>
              <a:ext cx="4161925" cy="461665"/>
            </a:xfrm>
            <a:prstGeom prst="rect">
              <a:avLst/>
            </a:prstGeom>
            <a:noFill/>
          </p:spPr>
          <p:txBody>
            <a:bodyPr wrap="square" rtlCol="0">
              <a:spAutoFit/>
            </a:bodyPr>
            <a:lstStyle/>
            <a:p>
              <a:r>
                <a:rPr lang="en-US" altLang="zh-CN" sz="2400" dirty="0">
                  <a:solidFill>
                    <a:schemeClr val="accent5">
                      <a:lumMod val="50000"/>
                    </a:schemeClr>
                  </a:solidFill>
                  <a:latin typeface="Times New Roman" panose="02020603050405020304" pitchFamily="18" charset="0"/>
                  <a:cs typeface="Times New Roman" panose="02020603050405020304" pitchFamily="18" charset="0"/>
                </a:rPr>
                <a:t>Named-Entity Recognition</a:t>
              </a:r>
            </a:p>
          </p:txBody>
        </p:sp>
      </p:grpSp>
      <p:sp>
        <p:nvSpPr>
          <p:cNvPr id="2" name="TextBox 1">
            <a:extLst>
              <a:ext uri="{FF2B5EF4-FFF2-40B4-BE49-F238E27FC236}">
                <a16:creationId xmlns:a16="http://schemas.microsoft.com/office/drawing/2014/main" id="{572E608A-7DDD-4A1B-B8C6-E7C1645C8208}"/>
              </a:ext>
            </a:extLst>
          </p:cNvPr>
          <p:cNvSpPr txBox="1"/>
          <p:nvPr/>
        </p:nvSpPr>
        <p:spPr>
          <a:xfrm>
            <a:off x="532015" y="759553"/>
            <a:ext cx="11127970" cy="2246769"/>
          </a:xfrm>
          <a:prstGeom prst="rect">
            <a:avLst/>
          </a:prstGeom>
          <a:noFill/>
        </p:spPr>
        <p:txBody>
          <a:bodyPr wrap="square" rtlCol="0">
            <a:spAutoFit/>
          </a:bodyPr>
          <a:lstStyle/>
          <a:p>
            <a:pPr marL="285750" indent="-285750">
              <a:buFont typeface="Arial" panose="020B0604020202020204" pitchFamily="34" charset="0"/>
              <a:buChar char="•"/>
            </a:pPr>
            <a:r>
              <a:rPr lang="en-US" sz="2800" dirty="0"/>
              <a:t>Named-entity recognition is a subtask of information extraction that seeks to locate and classify named entities mentioned in unstructured text into pre-defined categories such as person names, organizations, locations, medical codes, time expressions, quantities, monetary values, percentages, etc.</a:t>
            </a:r>
          </a:p>
        </p:txBody>
      </p:sp>
      <p:sp>
        <p:nvSpPr>
          <p:cNvPr id="3" name="Date Placeholder 2">
            <a:extLst>
              <a:ext uri="{FF2B5EF4-FFF2-40B4-BE49-F238E27FC236}">
                <a16:creationId xmlns:a16="http://schemas.microsoft.com/office/drawing/2014/main" id="{E8AC69E4-16FB-4B77-8105-383E5FF3C7A0}"/>
              </a:ext>
            </a:extLst>
          </p:cNvPr>
          <p:cNvSpPr>
            <a:spLocks noGrp="1"/>
          </p:cNvSpPr>
          <p:nvPr>
            <p:ph type="dt" sz="half" idx="10"/>
          </p:nvPr>
        </p:nvSpPr>
        <p:spPr/>
        <p:txBody>
          <a:bodyPr/>
          <a:lstStyle/>
          <a:p>
            <a:fld id="{65729F9D-3D6B-432A-96BE-6D349A2ABBC6}" type="datetime1">
              <a:rPr lang="en-US" smtClean="0"/>
              <a:t>8/21/24</a:t>
            </a:fld>
            <a:endParaRPr lang="en-US"/>
          </a:p>
        </p:txBody>
      </p:sp>
      <p:sp>
        <p:nvSpPr>
          <p:cNvPr id="4" name="Slide Number Placeholder 3">
            <a:extLst>
              <a:ext uri="{FF2B5EF4-FFF2-40B4-BE49-F238E27FC236}">
                <a16:creationId xmlns:a16="http://schemas.microsoft.com/office/drawing/2014/main" id="{E69F774A-0C86-47EC-A120-572FC9977AC8}"/>
              </a:ext>
            </a:extLst>
          </p:cNvPr>
          <p:cNvSpPr>
            <a:spLocks noGrp="1"/>
          </p:cNvSpPr>
          <p:nvPr>
            <p:ph type="sldNum" sz="quarter" idx="12"/>
          </p:nvPr>
        </p:nvSpPr>
        <p:spPr/>
        <p:txBody>
          <a:bodyPr/>
          <a:lstStyle/>
          <a:p>
            <a:fld id="{04D66074-13DA-4C61-8B58-736C81065B4D}" type="slidenum">
              <a:rPr lang="en-US" smtClean="0"/>
              <a:t>24</a:t>
            </a:fld>
            <a:endParaRPr lang="en-US"/>
          </a:p>
        </p:txBody>
      </p:sp>
      <p:pic>
        <p:nvPicPr>
          <p:cNvPr id="6146" name="Picture 2" descr="What is Named Entity Recognition?">
            <a:extLst>
              <a:ext uri="{FF2B5EF4-FFF2-40B4-BE49-F238E27FC236}">
                <a16:creationId xmlns:a16="http://schemas.microsoft.com/office/drawing/2014/main" id="{107458B1-0BF8-10A7-6444-2AC63B9BB47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28900" y="3199119"/>
            <a:ext cx="7239000" cy="33301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8363241"/>
      </p:ext>
    </p:extLst>
  </p:cSld>
  <p:clrMapOvr>
    <a:masterClrMapping/>
  </p:clrMapOvr>
  <p:transition>
    <p:push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334963" y="117437"/>
            <a:ext cx="5217425" cy="499851"/>
            <a:chOff x="334963" y="117437"/>
            <a:chExt cx="4649251" cy="499851"/>
          </a:xfrm>
        </p:grpSpPr>
        <p:grpSp>
          <p:nvGrpSpPr>
            <p:cNvPr id="10" name="组合 9"/>
            <p:cNvGrpSpPr/>
            <p:nvPr/>
          </p:nvGrpSpPr>
          <p:grpSpPr>
            <a:xfrm>
              <a:off x="334963" y="117437"/>
              <a:ext cx="487692" cy="394102"/>
              <a:chOff x="1689101" y="1962151"/>
              <a:chExt cx="2117725" cy="1711325"/>
            </a:xfrm>
            <a:solidFill>
              <a:srgbClr val="002060"/>
            </a:solidFill>
            <a:scene3d>
              <a:camera prst="orthographicFront"/>
              <a:lightRig rig="flat" dir="t"/>
            </a:scene3d>
          </p:grpSpPr>
          <p:sp>
            <p:nvSpPr>
              <p:cNvPr id="14" name="Freeform 6"/>
              <p:cNvSpPr>
                <a:spLocks/>
              </p:cNvSpPr>
              <p:nvPr/>
            </p:nvSpPr>
            <p:spPr bwMode="auto">
              <a:xfrm>
                <a:off x="2016126" y="2319338"/>
                <a:ext cx="1462088" cy="1354138"/>
              </a:xfrm>
              <a:custGeom>
                <a:avLst/>
                <a:gdLst>
                  <a:gd name="T0" fmla="*/ 158 w 537"/>
                  <a:gd name="T1" fmla="*/ 499 h 499"/>
                  <a:gd name="T2" fmla="*/ 1 w 537"/>
                  <a:gd name="T3" fmla="*/ 499 h 499"/>
                  <a:gd name="T4" fmla="*/ 0 w 537"/>
                  <a:gd name="T5" fmla="*/ 483 h 499"/>
                  <a:gd name="T6" fmla="*/ 0 w 537"/>
                  <a:gd name="T7" fmla="*/ 242 h 499"/>
                  <a:gd name="T8" fmla="*/ 7 w 537"/>
                  <a:gd name="T9" fmla="*/ 225 h 499"/>
                  <a:gd name="T10" fmla="*/ 265 w 537"/>
                  <a:gd name="T11" fmla="*/ 3 h 499"/>
                  <a:gd name="T12" fmla="*/ 270 w 537"/>
                  <a:gd name="T13" fmla="*/ 0 h 499"/>
                  <a:gd name="T14" fmla="*/ 332 w 537"/>
                  <a:gd name="T15" fmla="*/ 56 h 499"/>
                  <a:gd name="T16" fmla="*/ 526 w 537"/>
                  <a:gd name="T17" fmla="*/ 228 h 499"/>
                  <a:gd name="T18" fmla="*/ 537 w 537"/>
                  <a:gd name="T19" fmla="*/ 254 h 499"/>
                  <a:gd name="T20" fmla="*/ 537 w 537"/>
                  <a:gd name="T21" fmla="*/ 475 h 499"/>
                  <a:gd name="T22" fmla="*/ 537 w 537"/>
                  <a:gd name="T23" fmla="*/ 498 h 499"/>
                  <a:gd name="T24" fmla="*/ 381 w 537"/>
                  <a:gd name="T25" fmla="*/ 498 h 499"/>
                  <a:gd name="T26" fmla="*/ 380 w 537"/>
                  <a:gd name="T27" fmla="*/ 483 h 499"/>
                  <a:gd name="T28" fmla="*/ 380 w 537"/>
                  <a:gd name="T29" fmla="*/ 375 h 499"/>
                  <a:gd name="T30" fmla="*/ 274 w 537"/>
                  <a:gd name="T31" fmla="*/ 268 h 499"/>
                  <a:gd name="T32" fmla="*/ 159 w 537"/>
                  <a:gd name="T33" fmla="*/ 363 h 499"/>
                  <a:gd name="T34" fmla="*/ 158 w 537"/>
                  <a:gd name="T35" fmla="*/ 456 h 499"/>
                  <a:gd name="T36" fmla="*/ 158 w 537"/>
                  <a:gd name="T37" fmla="*/ 499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37" h="499">
                    <a:moveTo>
                      <a:pt x="158" y="499"/>
                    </a:moveTo>
                    <a:cubicBezTo>
                      <a:pt x="105" y="499"/>
                      <a:pt x="54" y="499"/>
                      <a:pt x="1" y="499"/>
                    </a:cubicBezTo>
                    <a:cubicBezTo>
                      <a:pt x="1" y="493"/>
                      <a:pt x="0" y="488"/>
                      <a:pt x="0" y="483"/>
                    </a:cubicBezTo>
                    <a:cubicBezTo>
                      <a:pt x="0" y="403"/>
                      <a:pt x="0" y="322"/>
                      <a:pt x="0" y="242"/>
                    </a:cubicBezTo>
                    <a:cubicBezTo>
                      <a:pt x="0" y="236"/>
                      <a:pt x="3" y="229"/>
                      <a:pt x="7" y="225"/>
                    </a:cubicBezTo>
                    <a:cubicBezTo>
                      <a:pt x="93" y="151"/>
                      <a:pt x="179" y="77"/>
                      <a:pt x="265" y="3"/>
                    </a:cubicBezTo>
                    <a:cubicBezTo>
                      <a:pt x="266" y="2"/>
                      <a:pt x="267" y="2"/>
                      <a:pt x="270" y="0"/>
                    </a:cubicBezTo>
                    <a:cubicBezTo>
                      <a:pt x="290" y="19"/>
                      <a:pt x="311" y="37"/>
                      <a:pt x="332" y="56"/>
                    </a:cubicBezTo>
                    <a:cubicBezTo>
                      <a:pt x="397" y="113"/>
                      <a:pt x="461" y="171"/>
                      <a:pt x="526" y="228"/>
                    </a:cubicBezTo>
                    <a:cubicBezTo>
                      <a:pt x="534" y="235"/>
                      <a:pt x="537" y="243"/>
                      <a:pt x="537" y="254"/>
                    </a:cubicBezTo>
                    <a:cubicBezTo>
                      <a:pt x="537" y="327"/>
                      <a:pt x="537" y="401"/>
                      <a:pt x="537" y="475"/>
                    </a:cubicBezTo>
                    <a:cubicBezTo>
                      <a:pt x="537" y="483"/>
                      <a:pt x="537" y="490"/>
                      <a:pt x="537" y="498"/>
                    </a:cubicBezTo>
                    <a:cubicBezTo>
                      <a:pt x="484" y="498"/>
                      <a:pt x="434" y="498"/>
                      <a:pt x="381" y="498"/>
                    </a:cubicBezTo>
                    <a:cubicBezTo>
                      <a:pt x="381" y="493"/>
                      <a:pt x="380" y="488"/>
                      <a:pt x="380" y="483"/>
                    </a:cubicBezTo>
                    <a:cubicBezTo>
                      <a:pt x="380" y="447"/>
                      <a:pt x="381" y="411"/>
                      <a:pt x="380" y="375"/>
                    </a:cubicBezTo>
                    <a:cubicBezTo>
                      <a:pt x="379" y="317"/>
                      <a:pt x="333" y="271"/>
                      <a:pt x="274" y="268"/>
                    </a:cubicBezTo>
                    <a:cubicBezTo>
                      <a:pt x="217" y="265"/>
                      <a:pt x="165" y="306"/>
                      <a:pt x="159" y="363"/>
                    </a:cubicBezTo>
                    <a:cubicBezTo>
                      <a:pt x="156" y="394"/>
                      <a:pt x="158" y="425"/>
                      <a:pt x="158" y="456"/>
                    </a:cubicBezTo>
                    <a:cubicBezTo>
                      <a:pt x="158" y="470"/>
                      <a:pt x="158" y="484"/>
                      <a:pt x="158" y="499"/>
                    </a:cubicBezTo>
                    <a:close/>
                  </a:path>
                </a:pathLst>
              </a:custGeom>
              <a:solidFill>
                <a:schemeClr val="accent1"/>
              </a:solidFill>
              <a:ln>
                <a:noFill/>
              </a:ln>
              <a:sp3d extrusionH="7620000" prstMaterial="matte"/>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Times New Roman" panose="02020603050405020304" pitchFamily="18" charset="0"/>
                  <a:cs typeface="Times New Roman" panose="02020603050405020304" pitchFamily="18" charset="0"/>
                </a:endParaRPr>
              </a:p>
            </p:txBody>
          </p:sp>
          <p:sp>
            <p:nvSpPr>
              <p:cNvPr id="15" name="Freeform 7"/>
              <p:cNvSpPr>
                <a:spLocks/>
              </p:cNvSpPr>
              <p:nvPr/>
            </p:nvSpPr>
            <p:spPr bwMode="auto">
              <a:xfrm>
                <a:off x="1689101" y="1962151"/>
                <a:ext cx="2117725" cy="1057275"/>
              </a:xfrm>
              <a:custGeom>
                <a:avLst/>
                <a:gdLst>
                  <a:gd name="T0" fmla="*/ 389 w 778"/>
                  <a:gd name="T1" fmla="*/ 0 h 390"/>
                  <a:gd name="T2" fmla="*/ 541 w 778"/>
                  <a:gd name="T3" fmla="*/ 133 h 390"/>
                  <a:gd name="T4" fmla="*/ 553 w 778"/>
                  <a:gd name="T5" fmla="*/ 111 h 390"/>
                  <a:gd name="T6" fmla="*/ 577 w 778"/>
                  <a:gd name="T7" fmla="*/ 104 h 390"/>
                  <a:gd name="T8" fmla="*/ 640 w 778"/>
                  <a:gd name="T9" fmla="*/ 107 h 390"/>
                  <a:gd name="T10" fmla="*/ 657 w 778"/>
                  <a:gd name="T11" fmla="*/ 130 h 390"/>
                  <a:gd name="T12" fmla="*/ 658 w 778"/>
                  <a:gd name="T13" fmla="*/ 221 h 390"/>
                  <a:gd name="T14" fmla="*/ 667 w 778"/>
                  <a:gd name="T15" fmla="*/ 243 h 390"/>
                  <a:gd name="T16" fmla="*/ 756 w 778"/>
                  <a:gd name="T17" fmla="*/ 321 h 390"/>
                  <a:gd name="T18" fmla="*/ 764 w 778"/>
                  <a:gd name="T19" fmla="*/ 373 h 390"/>
                  <a:gd name="T20" fmla="*/ 710 w 778"/>
                  <a:gd name="T21" fmla="*/ 374 h 390"/>
                  <a:gd name="T22" fmla="*/ 402 w 778"/>
                  <a:gd name="T23" fmla="*/ 104 h 390"/>
                  <a:gd name="T24" fmla="*/ 376 w 778"/>
                  <a:gd name="T25" fmla="*/ 104 h 390"/>
                  <a:gd name="T26" fmla="*/ 67 w 778"/>
                  <a:gd name="T27" fmla="*/ 374 h 390"/>
                  <a:gd name="T28" fmla="*/ 15 w 778"/>
                  <a:gd name="T29" fmla="*/ 375 h 390"/>
                  <a:gd name="T30" fmla="*/ 21 w 778"/>
                  <a:gd name="T31" fmla="*/ 322 h 390"/>
                  <a:gd name="T32" fmla="*/ 289 w 778"/>
                  <a:gd name="T33" fmla="*/ 87 h 390"/>
                  <a:gd name="T34" fmla="*/ 389 w 778"/>
                  <a:gd name="T35" fmla="*/ 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78" h="390">
                    <a:moveTo>
                      <a:pt x="389" y="0"/>
                    </a:moveTo>
                    <a:cubicBezTo>
                      <a:pt x="441" y="45"/>
                      <a:pt x="491" y="90"/>
                      <a:pt x="541" y="133"/>
                    </a:cubicBezTo>
                    <a:cubicBezTo>
                      <a:pt x="545" y="125"/>
                      <a:pt x="547" y="115"/>
                      <a:pt x="553" y="111"/>
                    </a:cubicBezTo>
                    <a:cubicBezTo>
                      <a:pt x="559" y="106"/>
                      <a:pt x="569" y="104"/>
                      <a:pt x="577" y="104"/>
                    </a:cubicBezTo>
                    <a:cubicBezTo>
                      <a:pt x="598" y="104"/>
                      <a:pt x="619" y="105"/>
                      <a:pt x="640" y="107"/>
                    </a:cubicBezTo>
                    <a:cubicBezTo>
                      <a:pt x="653" y="108"/>
                      <a:pt x="658" y="116"/>
                      <a:pt x="657" y="130"/>
                    </a:cubicBezTo>
                    <a:cubicBezTo>
                      <a:pt x="657" y="160"/>
                      <a:pt x="656" y="191"/>
                      <a:pt x="658" y="221"/>
                    </a:cubicBezTo>
                    <a:cubicBezTo>
                      <a:pt x="658" y="229"/>
                      <a:pt x="662" y="238"/>
                      <a:pt x="667" y="243"/>
                    </a:cubicBezTo>
                    <a:cubicBezTo>
                      <a:pt x="696" y="269"/>
                      <a:pt x="726" y="295"/>
                      <a:pt x="756" y="321"/>
                    </a:cubicBezTo>
                    <a:cubicBezTo>
                      <a:pt x="775" y="337"/>
                      <a:pt x="778" y="357"/>
                      <a:pt x="764" y="373"/>
                    </a:cubicBezTo>
                    <a:cubicBezTo>
                      <a:pt x="751" y="390"/>
                      <a:pt x="729" y="390"/>
                      <a:pt x="710" y="374"/>
                    </a:cubicBezTo>
                    <a:cubicBezTo>
                      <a:pt x="608" y="284"/>
                      <a:pt x="505" y="194"/>
                      <a:pt x="402" y="104"/>
                    </a:cubicBezTo>
                    <a:cubicBezTo>
                      <a:pt x="392" y="95"/>
                      <a:pt x="386" y="94"/>
                      <a:pt x="376" y="104"/>
                    </a:cubicBezTo>
                    <a:cubicBezTo>
                      <a:pt x="273" y="194"/>
                      <a:pt x="170" y="284"/>
                      <a:pt x="67" y="374"/>
                    </a:cubicBezTo>
                    <a:cubicBezTo>
                      <a:pt x="49" y="389"/>
                      <a:pt x="29" y="390"/>
                      <a:pt x="15" y="375"/>
                    </a:cubicBezTo>
                    <a:cubicBezTo>
                      <a:pt x="0" y="359"/>
                      <a:pt x="2" y="338"/>
                      <a:pt x="21" y="322"/>
                    </a:cubicBezTo>
                    <a:cubicBezTo>
                      <a:pt x="110" y="244"/>
                      <a:pt x="200" y="165"/>
                      <a:pt x="289" y="87"/>
                    </a:cubicBezTo>
                    <a:cubicBezTo>
                      <a:pt x="322" y="59"/>
                      <a:pt x="355" y="30"/>
                      <a:pt x="389" y="0"/>
                    </a:cubicBezTo>
                    <a:close/>
                  </a:path>
                </a:pathLst>
              </a:custGeom>
              <a:solidFill>
                <a:schemeClr val="accent1"/>
              </a:solidFill>
              <a:ln>
                <a:noFill/>
              </a:ln>
              <a:sp3d extrusionH="7620000" prstMaterial="matte"/>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Times New Roman" panose="02020603050405020304" pitchFamily="18" charset="0"/>
                  <a:cs typeface="Times New Roman" panose="02020603050405020304" pitchFamily="18" charset="0"/>
                </a:endParaRPr>
              </a:p>
            </p:txBody>
          </p:sp>
        </p:grpSp>
        <p:sp>
          <p:nvSpPr>
            <p:cNvPr id="13" name="文本框 12"/>
            <p:cNvSpPr txBox="1"/>
            <p:nvPr/>
          </p:nvSpPr>
          <p:spPr>
            <a:xfrm>
              <a:off x="822289" y="155623"/>
              <a:ext cx="4161925" cy="461665"/>
            </a:xfrm>
            <a:prstGeom prst="rect">
              <a:avLst/>
            </a:prstGeom>
            <a:noFill/>
          </p:spPr>
          <p:txBody>
            <a:bodyPr wrap="square" rtlCol="0">
              <a:spAutoFit/>
            </a:bodyPr>
            <a:lstStyle/>
            <a:p>
              <a:r>
                <a:rPr lang="en-US" altLang="zh-CN" sz="2400" dirty="0">
                  <a:solidFill>
                    <a:schemeClr val="accent5">
                      <a:lumMod val="50000"/>
                    </a:schemeClr>
                  </a:solidFill>
                  <a:latin typeface="Times New Roman" panose="02020603050405020304" pitchFamily="18" charset="0"/>
                  <a:cs typeface="Times New Roman" panose="02020603050405020304" pitchFamily="18" charset="0"/>
                </a:rPr>
                <a:t>Similarity Measures</a:t>
              </a:r>
            </a:p>
          </p:txBody>
        </p:sp>
      </p:grpSp>
      <p:sp>
        <p:nvSpPr>
          <p:cNvPr id="2" name="TextBox 1">
            <a:extLst>
              <a:ext uri="{FF2B5EF4-FFF2-40B4-BE49-F238E27FC236}">
                <a16:creationId xmlns:a16="http://schemas.microsoft.com/office/drawing/2014/main" id="{572E608A-7DDD-4A1B-B8C6-E7C1645C8208}"/>
              </a:ext>
            </a:extLst>
          </p:cNvPr>
          <p:cNvSpPr txBox="1"/>
          <p:nvPr/>
        </p:nvSpPr>
        <p:spPr>
          <a:xfrm>
            <a:off x="1112364" y="1970202"/>
            <a:ext cx="10397764" cy="2677656"/>
          </a:xfrm>
          <a:prstGeom prst="rect">
            <a:avLst/>
          </a:prstGeom>
          <a:noFill/>
        </p:spPr>
        <p:txBody>
          <a:bodyPr wrap="square" rtlCol="0">
            <a:spAutoFit/>
          </a:bodyPr>
          <a:lstStyle/>
          <a:p>
            <a:pPr marL="285750" indent="-285750">
              <a:buFont typeface="Arial" panose="020B0604020202020204" pitchFamily="34" charset="0"/>
              <a:buChar char="•"/>
            </a:pPr>
            <a:r>
              <a:rPr lang="en-US" sz="2800" b="1" dirty="0" err="1"/>
              <a:t>Levenshtein</a:t>
            </a:r>
            <a:r>
              <a:rPr lang="en-US" sz="2800" dirty="0"/>
              <a:t> - the number of characters that must be </a:t>
            </a:r>
            <a:r>
              <a:rPr lang="en-US" sz="2800" i="1" dirty="0"/>
              <a:t>deleted, inserted, </a:t>
            </a:r>
            <a:r>
              <a:rPr lang="en-US" sz="2800" dirty="0"/>
              <a:t>or</a:t>
            </a:r>
            <a:r>
              <a:rPr lang="en-US" sz="2800" i="1" dirty="0"/>
              <a:t> substituted</a:t>
            </a:r>
            <a:r>
              <a:rPr lang="en-US" sz="2800" dirty="0"/>
              <a:t> in order to make a pair of strings equal</a:t>
            </a:r>
          </a:p>
          <a:p>
            <a:pPr marL="285750" indent="-285750">
              <a:buFont typeface="Arial" panose="020B0604020202020204" pitchFamily="34" charset="0"/>
              <a:buChar char="•"/>
            </a:pPr>
            <a:r>
              <a:rPr lang="en-US" sz="2800" b="1" dirty="0"/>
              <a:t>Jaccard</a:t>
            </a:r>
            <a:r>
              <a:rPr lang="en-US" sz="2800" dirty="0"/>
              <a:t> - the measure of </a:t>
            </a:r>
            <a:r>
              <a:rPr lang="en-US" sz="2800" i="1" dirty="0"/>
              <a:t>overlap</a:t>
            </a:r>
            <a:r>
              <a:rPr lang="en-US" sz="2800" dirty="0"/>
              <a:t> between 2 sets; in the case of NLP, generally, documents are sets of words</a:t>
            </a:r>
          </a:p>
          <a:p>
            <a:pPr marL="285750" indent="-285750">
              <a:buFont typeface="Arial" panose="020B0604020202020204" pitchFamily="34" charset="0"/>
              <a:buChar char="•"/>
            </a:pPr>
            <a:r>
              <a:rPr lang="en-US" sz="2800" b="1" dirty="0"/>
              <a:t>Smith Waterman </a:t>
            </a:r>
            <a:r>
              <a:rPr lang="en-US" sz="2800" dirty="0"/>
              <a:t>- similar to </a:t>
            </a:r>
            <a:r>
              <a:rPr lang="en-US" sz="2800" dirty="0" err="1"/>
              <a:t>Levenshtein</a:t>
            </a:r>
            <a:r>
              <a:rPr lang="en-US" sz="2800" dirty="0"/>
              <a:t>, but with costs assigned to substitution, insertion, and deletion</a:t>
            </a:r>
          </a:p>
        </p:txBody>
      </p:sp>
      <p:sp>
        <p:nvSpPr>
          <p:cNvPr id="3" name="Date Placeholder 2">
            <a:extLst>
              <a:ext uri="{FF2B5EF4-FFF2-40B4-BE49-F238E27FC236}">
                <a16:creationId xmlns:a16="http://schemas.microsoft.com/office/drawing/2014/main" id="{E8AC69E4-16FB-4B77-8105-383E5FF3C7A0}"/>
              </a:ext>
            </a:extLst>
          </p:cNvPr>
          <p:cNvSpPr>
            <a:spLocks noGrp="1"/>
          </p:cNvSpPr>
          <p:nvPr>
            <p:ph type="dt" sz="half" idx="10"/>
          </p:nvPr>
        </p:nvSpPr>
        <p:spPr/>
        <p:txBody>
          <a:bodyPr/>
          <a:lstStyle/>
          <a:p>
            <a:fld id="{65729F9D-3D6B-432A-96BE-6D349A2ABBC6}" type="datetime1">
              <a:rPr lang="en-US" smtClean="0"/>
              <a:t>8/21/24</a:t>
            </a:fld>
            <a:endParaRPr lang="en-US"/>
          </a:p>
        </p:txBody>
      </p:sp>
      <p:sp>
        <p:nvSpPr>
          <p:cNvPr id="4" name="Slide Number Placeholder 3">
            <a:extLst>
              <a:ext uri="{FF2B5EF4-FFF2-40B4-BE49-F238E27FC236}">
                <a16:creationId xmlns:a16="http://schemas.microsoft.com/office/drawing/2014/main" id="{E69F774A-0C86-47EC-A120-572FC9977AC8}"/>
              </a:ext>
            </a:extLst>
          </p:cNvPr>
          <p:cNvSpPr>
            <a:spLocks noGrp="1"/>
          </p:cNvSpPr>
          <p:nvPr>
            <p:ph type="sldNum" sz="quarter" idx="12"/>
          </p:nvPr>
        </p:nvSpPr>
        <p:spPr/>
        <p:txBody>
          <a:bodyPr/>
          <a:lstStyle/>
          <a:p>
            <a:fld id="{04D66074-13DA-4C61-8B58-736C81065B4D}" type="slidenum">
              <a:rPr lang="en-US" smtClean="0"/>
              <a:t>25</a:t>
            </a:fld>
            <a:endParaRPr lang="en-US"/>
          </a:p>
        </p:txBody>
      </p:sp>
    </p:spTree>
    <p:extLst>
      <p:ext uri="{BB962C8B-B14F-4D97-AF65-F5344CB8AC3E}">
        <p14:creationId xmlns:p14="http://schemas.microsoft.com/office/powerpoint/2010/main" val="3631022141"/>
      </p:ext>
    </p:extLst>
  </p:cSld>
  <p:clrMapOvr>
    <a:masterClrMapping/>
  </p:clrMapOvr>
  <p:transition>
    <p:push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334963" y="117437"/>
            <a:ext cx="5217425" cy="499851"/>
            <a:chOff x="334963" y="117437"/>
            <a:chExt cx="4649251" cy="499851"/>
          </a:xfrm>
        </p:grpSpPr>
        <p:grpSp>
          <p:nvGrpSpPr>
            <p:cNvPr id="10" name="组合 9"/>
            <p:cNvGrpSpPr/>
            <p:nvPr/>
          </p:nvGrpSpPr>
          <p:grpSpPr>
            <a:xfrm>
              <a:off x="334963" y="117437"/>
              <a:ext cx="487692" cy="394102"/>
              <a:chOff x="1689101" y="1962151"/>
              <a:chExt cx="2117725" cy="1711325"/>
            </a:xfrm>
            <a:solidFill>
              <a:srgbClr val="002060"/>
            </a:solidFill>
            <a:scene3d>
              <a:camera prst="orthographicFront"/>
              <a:lightRig rig="flat" dir="t"/>
            </a:scene3d>
          </p:grpSpPr>
          <p:sp>
            <p:nvSpPr>
              <p:cNvPr id="14" name="Freeform 6"/>
              <p:cNvSpPr>
                <a:spLocks/>
              </p:cNvSpPr>
              <p:nvPr/>
            </p:nvSpPr>
            <p:spPr bwMode="auto">
              <a:xfrm>
                <a:off x="2016126" y="2319338"/>
                <a:ext cx="1462088" cy="1354138"/>
              </a:xfrm>
              <a:custGeom>
                <a:avLst/>
                <a:gdLst>
                  <a:gd name="T0" fmla="*/ 158 w 537"/>
                  <a:gd name="T1" fmla="*/ 499 h 499"/>
                  <a:gd name="T2" fmla="*/ 1 w 537"/>
                  <a:gd name="T3" fmla="*/ 499 h 499"/>
                  <a:gd name="T4" fmla="*/ 0 w 537"/>
                  <a:gd name="T5" fmla="*/ 483 h 499"/>
                  <a:gd name="T6" fmla="*/ 0 w 537"/>
                  <a:gd name="T7" fmla="*/ 242 h 499"/>
                  <a:gd name="T8" fmla="*/ 7 w 537"/>
                  <a:gd name="T9" fmla="*/ 225 h 499"/>
                  <a:gd name="T10" fmla="*/ 265 w 537"/>
                  <a:gd name="T11" fmla="*/ 3 h 499"/>
                  <a:gd name="T12" fmla="*/ 270 w 537"/>
                  <a:gd name="T13" fmla="*/ 0 h 499"/>
                  <a:gd name="T14" fmla="*/ 332 w 537"/>
                  <a:gd name="T15" fmla="*/ 56 h 499"/>
                  <a:gd name="T16" fmla="*/ 526 w 537"/>
                  <a:gd name="T17" fmla="*/ 228 h 499"/>
                  <a:gd name="T18" fmla="*/ 537 w 537"/>
                  <a:gd name="T19" fmla="*/ 254 h 499"/>
                  <a:gd name="T20" fmla="*/ 537 w 537"/>
                  <a:gd name="T21" fmla="*/ 475 h 499"/>
                  <a:gd name="T22" fmla="*/ 537 w 537"/>
                  <a:gd name="T23" fmla="*/ 498 h 499"/>
                  <a:gd name="T24" fmla="*/ 381 w 537"/>
                  <a:gd name="T25" fmla="*/ 498 h 499"/>
                  <a:gd name="T26" fmla="*/ 380 w 537"/>
                  <a:gd name="T27" fmla="*/ 483 h 499"/>
                  <a:gd name="T28" fmla="*/ 380 w 537"/>
                  <a:gd name="T29" fmla="*/ 375 h 499"/>
                  <a:gd name="T30" fmla="*/ 274 w 537"/>
                  <a:gd name="T31" fmla="*/ 268 h 499"/>
                  <a:gd name="T32" fmla="*/ 159 w 537"/>
                  <a:gd name="T33" fmla="*/ 363 h 499"/>
                  <a:gd name="T34" fmla="*/ 158 w 537"/>
                  <a:gd name="T35" fmla="*/ 456 h 499"/>
                  <a:gd name="T36" fmla="*/ 158 w 537"/>
                  <a:gd name="T37" fmla="*/ 499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37" h="499">
                    <a:moveTo>
                      <a:pt x="158" y="499"/>
                    </a:moveTo>
                    <a:cubicBezTo>
                      <a:pt x="105" y="499"/>
                      <a:pt x="54" y="499"/>
                      <a:pt x="1" y="499"/>
                    </a:cubicBezTo>
                    <a:cubicBezTo>
                      <a:pt x="1" y="493"/>
                      <a:pt x="0" y="488"/>
                      <a:pt x="0" y="483"/>
                    </a:cubicBezTo>
                    <a:cubicBezTo>
                      <a:pt x="0" y="403"/>
                      <a:pt x="0" y="322"/>
                      <a:pt x="0" y="242"/>
                    </a:cubicBezTo>
                    <a:cubicBezTo>
                      <a:pt x="0" y="236"/>
                      <a:pt x="3" y="229"/>
                      <a:pt x="7" y="225"/>
                    </a:cubicBezTo>
                    <a:cubicBezTo>
                      <a:pt x="93" y="151"/>
                      <a:pt x="179" y="77"/>
                      <a:pt x="265" y="3"/>
                    </a:cubicBezTo>
                    <a:cubicBezTo>
                      <a:pt x="266" y="2"/>
                      <a:pt x="267" y="2"/>
                      <a:pt x="270" y="0"/>
                    </a:cubicBezTo>
                    <a:cubicBezTo>
                      <a:pt x="290" y="19"/>
                      <a:pt x="311" y="37"/>
                      <a:pt x="332" y="56"/>
                    </a:cubicBezTo>
                    <a:cubicBezTo>
                      <a:pt x="397" y="113"/>
                      <a:pt x="461" y="171"/>
                      <a:pt x="526" y="228"/>
                    </a:cubicBezTo>
                    <a:cubicBezTo>
                      <a:pt x="534" y="235"/>
                      <a:pt x="537" y="243"/>
                      <a:pt x="537" y="254"/>
                    </a:cubicBezTo>
                    <a:cubicBezTo>
                      <a:pt x="537" y="327"/>
                      <a:pt x="537" y="401"/>
                      <a:pt x="537" y="475"/>
                    </a:cubicBezTo>
                    <a:cubicBezTo>
                      <a:pt x="537" y="483"/>
                      <a:pt x="537" y="490"/>
                      <a:pt x="537" y="498"/>
                    </a:cubicBezTo>
                    <a:cubicBezTo>
                      <a:pt x="484" y="498"/>
                      <a:pt x="434" y="498"/>
                      <a:pt x="381" y="498"/>
                    </a:cubicBezTo>
                    <a:cubicBezTo>
                      <a:pt x="381" y="493"/>
                      <a:pt x="380" y="488"/>
                      <a:pt x="380" y="483"/>
                    </a:cubicBezTo>
                    <a:cubicBezTo>
                      <a:pt x="380" y="447"/>
                      <a:pt x="381" y="411"/>
                      <a:pt x="380" y="375"/>
                    </a:cubicBezTo>
                    <a:cubicBezTo>
                      <a:pt x="379" y="317"/>
                      <a:pt x="333" y="271"/>
                      <a:pt x="274" y="268"/>
                    </a:cubicBezTo>
                    <a:cubicBezTo>
                      <a:pt x="217" y="265"/>
                      <a:pt x="165" y="306"/>
                      <a:pt x="159" y="363"/>
                    </a:cubicBezTo>
                    <a:cubicBezTo>
                      <a:pt x="156" y="394"/>
                      <a:pt x="158" y="425"/>
                      <a:pt x="158" y="456"/>
                    </a:cubicBezTo>
                    <a:cubicBezTo>
                      <a:pt x="158" y="470"/>
                      <a:pt x="158" y="484"/>
                      <a:pt x="158" y="499"/>
                    </a:cubicBezTo>
                    <a:close/>
                  </a:path>
                </a:pathLst>
              </a:custGeom>
              <a:solidFill>
                <a:schemeClr val="accent1"/>
              </a:solidFill>
              <a:ln>
                <a:noFill/>
              </a:ln>
              <a:sp3d extrusionH="7620000" prstMaterial="matte"/>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Times New Roman" panose="02020603050405020304" pitchFamily="18" charset="0"/>
                  <a:cs typeface="Times New Roman" panose="02020603050405020304" pitchFamily="18" charset="0"/>
                </a:endParaRPr>
              </a:p>
            </p:txBody>
          </p:sp>
          <p:sp>
            <p:nvSpPr>
              <p:cNvPr id="15" name="Freeform 7"/>
              <p:cNvSpPr>
                <a:spLocks/>
              </p:cNvSpPr>
              <p:nvPr/>
            </p:nvSpPr>
            <p:spPr bwMode="auto">
              <a:xfrm>
                <a:off x="1689101" y="1962151"/>
                <a:ext cx="2117725" cy="1057275"/>
              </a:xfrm>
              <a:custGeom>
                <a:avLst/>
                <a:gdLst>
                  <a:gd name="T0" fmla="*/ 389 w 778"/>
                  <a:gd name="T1" fmla="*/ 0 h 390"/>
                  <a:gd name="T2" fmla="*/ 541 w 778"/>
                  <a:gd name="T3" fmla="*/ 133 h 390"/>
                  <a:gd name="T4" fmla="*/ 553 w 778"/>
                  <a:gd name="T5" fmla="*/ 111 h 390"/>
                  <a:gd name="T6" fmla="*/ 577 w 778"/>
                  <a:gd name="T7" fmla="*/ 104 h 390"/>
                  <a:gd name="T8" fmla="*/ 640 w 778"/>
                  <a:gd name="T9" fmla="*/ 107 h 390"/>
                  <a:gd name="T10" fmla="*/ 657 w 778"/>
                  <a:gd name="T11" fmla="*/ 130 h 390"/>
                  <a:gd name="T12" fmla="*/ 658 w 778"/>
                  <a:gd name="T13" fmla="*/ 221 h 390"/>
                  <a:gd name="T14" fmla="*/ 667 w 778"/>
                  <a:gd name="T15" fmla="*/ 243 h 390"/>
                  <a:gd name="T16" fmla="*/ 756 w 778"/>
                  <a:gd name="T17" fmla="*/ 321 h 390"/>
                  <a:gd name="T18" fmla="*/ 764 w 778"/>
                  <a:gd name="T19" fmla="*/ 373 h 390"/>
                  <a:gd name="T20" fmla="*/ 710 w 778"/>
                  <a:gd name="T21" fmla="*/ 374 h 390"/>
                  <a:gd name="T22" fmla="*/ 402 w 778"/>
                  <a:gd name="T23" fmla="*/ 104 h 390"/>
                  <a:gd name="T24" fmla="*/ 376 w 778"/>
                  <a:gd name="T25" fmla="*/ 104 h 390"/>
                  <a:gd name="T26" fmla="*/ 67 w 778"/>
                  <a:gd name="T27" fmla="*/ 374 h 390"/>
                  <a:gd name="T28" fmla="*/ 15 w 778"/>
                  <a:gd name="T29" fmla="*/ 375 h 390"/>
                  <a:gd name="T30" fmla="*/ 21 w 778"/>
                  <a:gd name="T31" fmla="*/ 322 h 390"/>
                  <a:gd name="T32" fmla="*/ 289 w 778"/>
                  <a:gd name="T33" fmla="*/ 87 h 390"/>
                  <a:gd name="T34" fmla="*/ 389 w 778"/>
                  <a:gd name="T35" fmla="*/ 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78" h="390">
                    <a:moveTo>
                      <a:pt x="389" y="0"/>
                    </a:moveTo>
                    <a:cubicBezTo>
                      <a:pt x="441" y="45"/>
                      <a:pt x="491" y="90"/>
                      <a:pt x="541" y="133"/>
                    </a:cubicBezTo>
                    <a:cubicBezTo>
                      <a:pt x="545" y="125"/>
                      <a:pt x="547" y="115"/>
                      <a:pt x="553" y="111"/>
                    </a:cubicBezTo>
                    <a:cubicBezTo>
                      <a:pt x="559" y="106"/>
                      <a:pt x="569" y="104"/>
                      <a:pt x="577" y="104"/>
                    </a:cubicBezTo>
                    <a:cubicBezTo>
                      <a:pt x="598" y="104"/>
                      <a:pt x="619" y="105"/>
                      <a:pt x="640" y="107"/>
                    </a:cubicBezTo>
                    <a:cubicBezTo>
                      <a:pt x="653" y="108"/>
                      <a:pt x="658" y="116"/>
                      <a:pt x="657" y="130"/>
                    </a:cubicBezTo>
                    <a:cubicBezTo>
                      <a:pt x="657" y="160"/>
                      <a:pt x="656" y="191"/>
                      <a:pt x="658" y="221"/>
                    </a:cubicBezTo>
                    <a:cubicBezTo>
                      <a:pt x="658" y="229"/>
                      <a:pt x="662" y="238"/>
                      <a:pt x="667" y="243"/>
                    </a:cubicBezTo>
                    <a:cubicBezTo>
                      <a:pt x="696" y="269"/>
                      <a:pt x="726" y="295"/>
                      <a:pt x="756" y="321"/>
                    </a:cubicBezTo>
                    <a:cubicBezTo>
                      <a:pt x="775" y="337"/>
                      <a:pt x="778" y="357"/>
                      <a:pt x="764" y="373"/>
                    </a:cubicBezTo>
                    <a:cubicBezTo>
                      <a:pt x="751" y="390"/>
                      <a:pt x="729" y="390"/>
                      <a:pt x="710" y="374"/>
                    </a:cubicBezTo>
                    <a:cubicBezTo>
                      <a:pt x="608" y="284"/>
                      <a:pt x="505" y="194"/>
                      <a:pt x="402" y="104"/>
                    </a:cubicBezTo>
                    <a:cubicBezTo>
                      <a:pt x="392" y="95"/>
                      <a:pt x="386" y="94"/>
                      <a:pt x="376" y="104"/>
                    </a:cubicBezTo>
                    <a:cubicBezTo>
                      <a:pt x="273" y="194"/>
                      <a:pt x="170" y="284"/>
                      <a:pt x="67" y="374"/>
                    </a:cubicBezTo>
                    <a:cubicBezTo>
                      <a:pt x="49" y="389"/>
                      <a:pt x="29" y="390"/>
                      <a:pt x="15" y="375"/>
                    </a:cubicBezTo>
                    <a:cubicBezTo>
                      <a:pt x="0" y="359"/>
                      <a:pt x="2" y="338"/>
                      <a:pt x="21" y="322"/>
                    </a:cubicBezTo>
                    <a:cubicBezTo>
                      <a:pt x="110" y="244"/>
                      <a:pt x="200" y="165"/>
                      <a:pt x="289" y="87"/>
                    </a:cubicBezTo>
                    <a:cubicBezTo>
                      <a:pt x="322" y="59"/>
                      <a:pt x="355" y="30"/>
                      <a:pt x="389" y="0"/>
                    </a:cubicBezTo>
                    <a:close/>
                  </a:path>
                </a:pathLst>
              </a:custGeom>
              <a:solidFill>
                <a:schemeClr val="accent1"/>
              </a:solidFill>
              <a:ln>
                <a:noFill/>
              </a:ln>
              <a:sp3d extrusionH="7620000" prstMaterial="matte"/>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Times New Roman" panose="02020603050405020304" pitchFamily="18" charset="0"/>
                  <a:cs typeface="Times New Roman" panose="02020603050405020304" pitchFamily="18" charset="0"/>
                </a:endParaRPr>
              </a:p>
            </p:txBody>
          </p:sp>
        </p:grpSp>
        <p:sp>
          <p:nvSpPr>
            <p:cNvPr id="13" name="文本框 12"/>
            <p:cNvSpPr txBox="1"/>
            <p:nvPr/>
          </p:nvSpPr>
          <p:spPr>
            <a:xfrm>
              <a:off x="822289" y="155623"/>
              <a:ext cx="4161925" cy="461665"/>
            </a:xfrm>
            <a:prstGeom prst="rect">
              <a:avLst/>
            </a:prstGeom>
            <a:noFill/>
          </p:spPr>
          <p:txBody>
            <a:bodyPr wrap="square" rtlCol="0">
              <a:spAutoFit/>
            </a:bodyPr>
            <a:lstStyle/>
            <a:p>
              <a:r>
                <a:rPr lang="en-US" altLang="zh-CN" sz="2400" dirty="0">
                  <a:solidFill>
                    <a:schemeClr val="accent5">
                      <a:lumMod val="50000"/>
                    </a:schemeClr>
                  </a:solidFill>
                  <a:latin typeface="Times New Roman" panose="02020603050405020304" pitchFamily="18" charset="0"/>
                  <a:cs typeface="Times New Roman" panose="02020603050405020304" pitchFamily="18" charset="0"/>
                </a:rPr>
                <a:t>Syntactic Analysis</a:t>
              </a:r>
            </a:p>
          </p:txBody>
        </p:sp>
      </p:grpSp>
      <p:sp>
        <p:nvSpPr>
          <p:cNvPr id="2" name="Date Placeholder 1">
            <a:extLst>
              <a:ext uri="{FF2B5EF4-FFF2-40B4-BE49-F238E27FC236}">
                <a16:creationId xmlns:a16="http://schemas.microsoft.com/office/drawing/2014/main" id="{4742D7DC-1FEE-489A-A3EB-7AD792064326}"/>
              </a:ext>
            </a:extLst>
          </p:cNvPr>
          <p:cNvSpPr>
            <a:spLocks noGrp="1"/>
          </p:cNvSpPr>
          <p:nvPr>
            <p:ph type="dt" sz="half" idx="10"/>
          </p:nvPr>
        </p:nvSpPr>
        <p:spPr/>
        <p:txBody>
          <a:bodyPr/>
          <a:lstStyle/>
          <a:p>
            <a:fld id="{6F2F864C-9D37-4C30-8D6B-D7EC45ECEA99}" type="datetime1">
              <a:rPr lang="en-US" smtClean="0"/>
              <a:t>8/21/24</a:t>
            </a:fld>
            <a:endParaRPr lang="en-US"/>
          </a:p>
        </p:txBody>
      </p:sp>
      <p:sp>
        <p:nvSpPr>
          <p:cNvPr id="3" name="Slide Number Placeholder 2">
            <a:extLst>
              <a:ext uri="{FF2B5EF4-FFF2-40B4-BE49-F238E27FC236}">
                <a16:creationId xmlns:a16="http://schemas.microsoft.com/office/drawing/2014/main" id="{24DEA133-B7EF-42C5-870D-2AE1DA7879A2}"/>
              </a:ext>
            </a:extLst>
          </p:cNvPr>
          <p:cNvSpPr>
            <a:spLocks noGrp="1"/>
          </p:cNvSpPr>
          <p:nvPr>
            <p:ph type="sldNum" sz="quarter" idx="12"/>
          </p:nvPr>
        </p:nvSpPr>
        <p:spPr/>
        <p:txBody>
          <a:bodyPr/>
          <a:lstStyle/>
          <a:p>
            <a:fld id="{04D66074-13DA-4C61-8B58-736C81065B4D}" type="slidenum">
              <a:rPr lang="en-US" smtClean="0"/>
              <a:t>26</a:t>
            </a:fld>
            <a:endParaRPr lang="en-US"/>
          </a:p>
        </p:txBody>
      </p:sp>
      <p:pic>
        <p:nvPicPr>
          <p:cNvPr id="4" name="Picture 3">
            <a:extLst>
              <a:ext uri="{FF2B5EF4-FFF2-40B4-BE49-F238E27FC236}">
                <a16:creationId xmlns:a16="http://schemas.microsoft.com/office/drawing/2014/main" id="{F63CE571-3ED6-4186-8F0F-7421EDEA20E9}"/>
              </a:ext>
            </a:extLst>
          </p:cNvPr>
          <p:cNvPicPr>
            <a:picLocks noChangeAspect="1"/>
          </p:cNvPicPr>
          <p:nvPr/>
        </p:nvPicPr>
        <p:blipFill>
          <a:blip r:embed="rId3"/>
          <a:stretch>
            <a:fillRect/>
          </a:stretch>
        </p:blipFill>
        <p:spPr>
          <a:xfrm>
            <a:off x="6325742" y="2161017"/>
            <a:ext cx="4737070" cy="4253579"/>
          </a:xfrm>
          <a:prstGeom prst="rect">
            <a:avLst/>
          </a:prstGeom>
        </p:spPr>
      </p:pic>
      <p:sp>
        <p:nvSpPr>
          <p:cNvPr id="5" name="Rectangle 4">
            <a:extLst>
              <a:ext uri="{FF2B5EF4-FFF2-40B4-BE49-F238E27FC236}">
                <a16:creationId xmlns:a16="http://schemas.microsoft.com/office/drawing/2014/main" id="{C4286A8D-D78C-4833-8CB5-66722CF46D36}"/>
              </a:ext>
            </a:extLst>
          </p:cNvPr>
          <p:cNvSpPr/>
          <p:nvPr/>
        </p:nvSpPr>
        <p:spPr>
          <a:xfrm>
            <a:off x="1193801" y="834267"/>
            <a:ext cx="8649812" cy="1384995"/>
          </a:xfrm>
          <a:prstGeom prst="rect">
            <a:avLst/>
          </a:prstGeom>
        </p:spPr>
        <p:txBody>
          <a:bodyPr wrap="square">
            <a:spAutoFit/>
          </a:bodyPr>
          <a:lstStyle/>
          <a:p>
            <a:r>
              <a:rPr lang="en-US" sz="2800" dirty="0"/>
              <a:t>Also referred to as </a:t>
            </a:r>
            <a:r>
              <a:rPr lang="en-US" sz="2800" dirty="0">
                <a:solidFill>
                  <a:srgbClr val="FF0000"/>
                </a:solidFill>
              </a:rPr>
              <a:t>parsing</a:t>
            </a:r>
            <a:r>
              <a:rPr lang="en-US" sz="2800" dirty="0"/>
              <a:t>, syntactic analysis is the process of </a:t>
            </a:r>
            <a:r>
              <a:rPr lang="en-US" sz="2800" b="1" dirty="0"/>
              <a:t>analyzing</a:t>
            </a:r>
            <a:r>
              <a:rPr lang="en-US" sz="2800" dirty="0"/>
              <a:t> the strings of symbols in natural language in conformance with </a:t>
            </a:r>
            <a:r>
              <a:rPr lang="en-US" sz="2800" b="1" dirty="0"/>
              <a:t>grammatical rules</a:t>
            </a:r>
            <a:r>
              <a:rPr lang="en-US" sz="2800" dirty="0"/>
              <a:t>.</a:t>
            </a:r>
            <a:r>
              <a:rPr lang="en-US" sz="2800" b="1" dirty="0"/>
              <a:t> </a:t>
            </a:r>
          </a:p>
        </p:txBody>
      </p:sp>
      <p:sp>
        <p:nvSpPr>
          <p:cNvPr id="12" name="TextBox 11">
            <a:extLst>
              <a:ext uri="{FF2B5EF4-FFF2-40B4-BE49-F238E27FC236}">
                <a16:creationId xmlns:a16="http://schemas.microsoft.com/office/drawing/2014/main" id="{27B174D3-DD38-7B22-AFC8-B41B3189B627}"/>
              </a:ext>
            </a:extLst>
          </p:cNvPr>
          <p:cNvSpPr txBox="1"/>
          <p:nvPr/>
        </p:nvSpPr>
        <p:spPr>
          <a:xfrm>
            <a:off x="1300005" y="2578878"/>
            <a:ext cx="4122924" cy="1631216"/>
          </a:xfrm>
          <a:prstGeom prst="rect">
            <a:avLst/>
          </a:prstGeom>
          <a:noFill/>
        </p:spPr>
        <p:txBody>
          <a:bodyPr wrap="none" rtlCol="0">
            <a:spAutoFit/>
          </a:bodyPr>
          <a:lstStyle/>
          <a:p>
            <a:r>
              <a:rPr lang="en-US" sz="2800" dirty="0"/>
              <a:t>Levels of syntactic analysis:</a:t>
            </a:r>
          </a:p>
          <a:p>
            <a:pPr marL="285750" indent="-285750">
              <a:buFont typeface="Arial" panose="020B0604020202020204" pitchFamily="34" charset="0"/>
              <a:buChar char="•"/>
            </a:pPr>
            <a:r>
              <a:rPr lang="en-US" sz="2400" dirty="0"/>
              <a:t>POS tagging</a:t>
            </a:r>
          </a:p>
          <a:p>
            <a:pPr marL="285750" indent="-285750">
              <a:buFont typeface="Arial" panose="020B0604020202020204" pitchFamily="34" charset="0"/>
              <a:buChar char="•"/>
            </a:pPr>
            <a:r>
              <a:rPr lang="en-US" sz="2400" dirty="0"/>
              <a:t>Constituency parsing</a:t>
            </a:r>
          </a:p>
          <a:p>
            <a:pPr marL="285750" indent="-285750">
              <a:buFont typeface="Arial" panose="020B0604020202020204" pitchFamily="34" charset="0"/>
              <a:buChar char="•"/>
            </a:pPr>
            <a:r>
              <a:rPr lang="en-US" sz="2400" dirty="0"/>
              <a:t>Dependency parsing</a:t>
            </a:r>
          </a:p>
        </p:txBody>
      </p:sp>
    </p:spTree>
    <p:extLst>
      <p:ext uri="{BB962C8B-B14F-4D97-AF65-F5344CB8AC3E}">
        <p14:creationId xmlns:p14="http://schemas.microsoft.com/office/powerpoint/2010/main" val="3241081825"/>
      </p:ext>
    </p:extLst>
  </p:cSld>
  <p:clrMapOvr>
    <a:masterClrMapping/>
  </p:clrMapOvr>
  <p:transition>
    <p:push di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334963" y="117437"/>
            <a:ext cx="5217425" cy="499851"/>
            <a:chOff x="334963" y="117437"/>
            <a:chExt cx="4649251" cy="499851"/>
          </a:xfrm>
        </p:grpSpPr>
        <p:grpSp>
          <p:nvGrpSpPr>
            <p:cNvPr id="10" name="组合 9"/>
            <p:cNvGrpSpPr/>
            <p:nvPr/>
          </p:nvGrpSpPr>
          <p:grpSpPr>
            <a:xfrm>
              <a:off x="334963" y="117437"/>
              <a:ext cx="487692" cy="394102"/>
              <a:chOff x="1689101" y="1962151"/>
              <a:chExt cx="2117725" cy="1711325"/>
            </a:xfrm>
            <a:solidFill>
              <a:srgbClr val="002060"/>
            </a:solidFill>
            <a:scene3d>
              <a:camera prst="orthographicFront"/>
              <a:lightRig rig="flat" dir="t"/>
            </a:scene3d>
          </p:grpSpPr>
          <p:sp>
            <p:nvSpPr>
              <p:cNvPr id="14" name="Freeform 6"/>
              <p:cNvSpPr>
                <a:spLocks/>
              </p:cNvSpPr>
              <p:nvPr/>
            </p:nvSpPr>
            <p:spPr bwMode="auto">
              <a:xfrm>
                <a:off x="2016126" y="2319338"/>
                <a:ext cx="1462088" cy="1354138"/>
              </a:xfrm>
              <a:custGeom>
                <a:avLst/>
                <a:gdLst>
                  <a:gd name="T0" fmla="*/ 158 w 537"/>
                  <a:gd name="T1" fmla="*/ 499 h 499"/>
                  <a:gd name="T2" fmla="*/ 1 w 537"/>
                  <a:gd name="T3" fmla="*/ 499 h 499"/>
                  <a:gd name="T4" fmla="*/ 0 w 537"/>
                  <a:gd name="T5" fmla="*/ 483 h 499"/>
                  <a:gd name="T6" fmla="*/ 0 w 537"/>
                  <a:gd name="T7" fmla="*/ 242 h 499"/>
                  <a:gd name="T8" fmla="*/ 7 w 537"/>
                  <a:gd name="T9" fmla="*/ 225 h 499"/>
                  <a:gd name="T10" fmla="*/ 265 w 537"/>
                  <a:gd name="T11" fmla="*/ 3 h 499"/>
                  <a:gd name="T12" fmla="*/ 270 w 537"/>
                  <a:gd name="T13" fmla="*/ 0 h 499"/>
                  <a:gd name="T14" fmla="*/ 332 w 537"/>
                  <a:gd name="T15" fmla="*/ 56 h 499"/>
                  <a:gd name="T16" fmla="*/ 526 w 537"/>
                  <a:gd name="T17" fmla="*/ 228 h 499"/>
                  <a:gd name="T18" fmla="*/ 537 w 537"/>
                  <a:gd name="T19" fmla="*/ 254 h 499"/>
                  <a:gd name="T20" fmla="*/ 537 w 537"/>
                  <a:gd name="T21" fmla="*/ 475 h 499"/>
                  <a:gd name="T22" fmla="*/ 537 w 537"/>
                  <a:gd name="T23" fmla="*/ 498 h 499"/>
                  <a:gd name="T24" fmla="*/ 381 w 537"/>
                  <a:gd name="T25" fmla="*/ 498 h 499"/>
                  <a:gd name="T26" fmla="*/ 380 w 537"/>
                  <a:gd name="T27" fmla="*/ 483 h 499"/>
                  <a:gd name="T28" fmla="*/ 380 w 537"/>
                  <a:gd name="T29" fmla="*/ 375 h 499"/>
                  <a:gd name="T30" fmla="*/ 274 w 537"/>
                  <a:gd name="T31" fmla="*/ 268 h 499"/>
                  <a:gd name="T32" fmla="*/ 159 w 537"/>
                  <a:gd name="T33" fmla="*/ 363 h 499"/>
                  <a:gd name="T34" fmla="*/ 158 w 537"/>
                  <a:gd name="T35" fmla="*/ 456 h 499"/>
                  <a:gd name="T36" fmla="*/ 158 w 537"/>
                  <a:gd name="T37" fmla="*/ 499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37" h="499">
                    <a:moveTo>
                      <a:pt x="158" y="499"/>
                    </a:moveTo>
                    <a:cubicBezTo>
                      <a:pt x="105" y="499"/>
                      <a:pt x="54" y="499"/>
                      <a:pt x="1" y="499"/>
                    </a:cubicBezTo>
                    <a:cubicBezTo>
                      <a:pt x="1" y="493"/>
                      <a:pt x="0" y="488"/>
                      <a:pt x="0" y="483"/>
                    </a:cubicBezTo>
                    <a:cubicBezTo>
                      <a:pt x="0" y="403"/>
                      <a:pt x="0" y="322"/>
                      <a:pt x="0" y="242"/>
                    </a:cubicBezTo>
                    <a:cubicBezTo>
                      <a:pt x="0" y="236"/>
                      <a:pt x="3" y="229"/>
                      <a:pt x="7" y="225"/>
                    </a:cubicBezTo>
                    <a:cubicBezTo>
                      <a:pt x="93" y="151"/>
                      <a:pt x="179" y="77"/>
                      <a:pt x="265" y="3"/>
                    </a:cubicBezTo>
                    <a:cubicBezTo>
                      <a:pt x="266" y="2"/>
                      <a:pt x="267" y="2"/>
                      <a:pt x="270" y="0"/>
                    </a:cubicBezTo>
                    <a:cubicBezTo>
                      <a:pt x="290" y="19"/>
                      <a:pt x="311" y="37"/>
                      <a:pt x="332" y="56"/>
                    </a:cubicBezTo>
                    <a:cubicBezTo>
                      <a:pt x="397" y="113"/>
                      <a:pt x="461" y="171"/>
                      <a:pt x="526" y="228"/>
                    </a:cubicBezTo>
                    <a:cubicBezTo>
                      <a:pt x="534" y="235"/>
                      <a:pt x="537" y="243"/>
                      <a:pt x="537" y="254"/>
                    </a:cubicBezTo>
                    <a:cubicBezTo>
                      <a:pt x="537" y="327"/>
                      <a:pt x="537" y="401"/>
                      <a:pt x="537" y="475"/>
                    </a:cubicBezTo>
                    <a:cubicBezTo>
                      <a:pt x="537" y="483"/>
                      <a:pt x="537" y="490"/>
                      <a:pt x="537" y="498"/>
                    </a:cubicBezTo>
                    <a:cubicBezTo>
                      <a:pt x="484" y="498"/>
                      <a:pt x="434" y="498"/>
                      <a:pt x="381" y="498"/>
                    </a:cubicBezTo>
                    <a:cubicBezTo>
                      <a:pt x="381" y="493"/>
                      <a:pt x="380" y="488"/>
                      <a:pt x="380" y="483"/>
                    </a:cubicBezTo>
                    <a:cubicBezTo>
                      <a:pt x="380" y="447"/>
                      <a:pt x="381" y="411"/>
                      <a:pt x="380" y="375"/>
                    </a:cubicBezTo>
                    <a:cubicBezTo>
                      <a:pt x="379" y="317"/>
                      <a:pt x="333" y="271"/>
                      <a:pt x="274" y="268"/>
                    </a:cubicBezTo>
                    <a:cubicBezTo>
                      <a:pt x="217" y="265"/>
                      <a:pt x="165" y="306"/>
                      <a:pt x="159" y="363"/>
                    </a:cubicBezTo>
                    <a:cubicBezTo>
                      <a:pt x="156" y="394"/>
                      <a:pt x="158" y="425"/>
                      <a:pt x="158" y="456"/>
                    </a:cubicBezTo>
                    <a:cubicBezTo>
                      <a:pt x="158" y="470"/>
                      <a:pt x="158" y="484"/>
                      <a:pt x="158" y="499"/>
                    </a:cubicBezTo>
                    <a:close/>
                  </a:path>
                </a:pathLst>
              </a:custGeom>
              <a:solidFill>
                <a:schemeClr val="accent1"/>
              </a:solidFill>
              <a:ln>
                <a:noFill/>
              </a:ln>
              <a:sp3d extrusionH="7620000" prstMaterial="matte"/>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Times New Roman" panose="02020603050405020304" pitchFamily="18" charset="0"/>
                  <a:cs typeface="Times New Roman" panose="02020603050405020304" pitchFamily="18" charset="0"/>
                </a:endParaRPr>
              </a:p>
            </p:txBody>
          </p:sp>
          <p:sp>
            <p:nvSpPr>
              <p:cNvPr id="15" name="Freeform 7"/>
              <p:cNvSpPr>
                <a:spLocks/>
              </p:cNvSpPr>
              <p:nvPr/>
            </p:nvSpPr>
            <p:spPr bwMode="auto">
              <a:xfrm>
                <a:off x="1689101" y="1962151"/>
                <a:ext cx="2117725" cy="1057275"/>
              </a:xfrm>
              <a:custGeom>
                <a:avLst/>
                <a:gdLst>
                  <a:gd name="T0" fmla="*/ 389 w 778"/>
                  <a:gd name="T1" fmla="*/ 0 h 390"/>
                  <a:gd name="T2" fmla="*/ 541 w 778"/>
                  <a:gd name="T3" fmla="*/ 133 h 390"/>
                  <a:gd name="T4" fmla="*/ 553 w 778"/>
                  <a:gd name="T5" fmla="*/ 111 h 390"/>
                  <a:gd name="T6" fmla="*/ 577 w 778"/>
                  <a:gd name="T7" fmla="*/ 104 h 390"/>
                  <a:gd name="T8" fmla="*/ 640 w 778"/>
                  <a:gd name="T9" fmla="*/ 107 h 390"/>
                  <a:gd name="T10" fmla="*/ 657 w 778"/>
                  <a:gd name="T11" fmla="*/ 130 h 390"/>
                  <a:gd name="T12" fmla="*/ 658 w 778"/>
                  <a:gd name="T13" fmla="*/ 221 h 390"/>
                  <a:gd name="T14" fmla="*/ 667 w 778"/>
                  <a:gd name="T15" fmla="*/ 243 h 390"/>
                  <a:gd name="T16" fmla="*/ 756 w 778"/>
                  <a:gd name="T17" fmla="*/ 321 h 390"/>
                  <a:gd name="T18" fmla="*/ 764 w 778"/>
                  <a:gd name="T19" fmla="*/ 373 h 390"/>
                  <a:gd name="T20" fmla="*/ 710 w 778"/>
                  <a:gd name="T21" fmla="*/ 374 h 390"/>
                  <a:gd name="T22" fmla="*/ 402 w 778"/>
                  <a:gd name="T23" fmla="*/ 104 h 390"/>
                  <a:gd name="T24" fmla="*/ 376 w 778"/>
                  <a:gd name="T25" fmla="*/ 104 h 390"/>
                  <a:gd name="T26" fmla="*/ 67 w 778"/>
                  <a:gd name="T27" fmla="*/ 374 h 390"/>
                  <a:gd name="T28" fmla="*/ 15 w 778"/>
                  <a:gd name="T29" fmla="*/ 375 h 390"/>
                  <a:gd name="T30" fmla="*/ 21 w 778"/>
                  <a:gd name="T31" fmla="*/ 322 h 390"/>
                  <a:gd name="T32" fmla="*/ 289 w 778"/>
                  <a:gd name="T33" fmla="*/ 87 h 390"/>
                  <a:gd name="T34" fmla="*/ 389 w 778"/>
                  <a:gd name="T35" fmla="*/ 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78" h="390">
                    <a:moveTo>
                      <a:pt x="389" y="0"/>
                    </a:moveTo>
                    <a:cubicBezTo>
                      <a:pt x="441" y="45"/>
                      <a:pt x="491" y="90"/>
                      <a:pt x="541" y="133"/>
                    </a:cubicBezTo>
                    <a:cubicBezTo>
                      <a:pt x="545" y="125"/>
                      <a:pt x="547" y="115"/>
                      <a:pt x="553" y="111"/>
                    </a:cubicBezTo>
                    <a:cubicBezTo>
                      <a:pt x="559" y="106"/>
                      <a:pt x="569" y="104"/>
                      <a:pt x="577" y="104"/>
                    </a:cubicBezTo>
                    <a:cubicBezTo>
                      <a:pt x="598" y="104"/>
                      <a:pt x="619" y="105"/>
                      <a:pt x="640" y="107"/>
                    </a:cubicBezTo>
                    <a:cubicBezTo>
                      <a:pt x="653" y="108"/>
                      <a:pt x="658" y="116"/>
                      <a:pt x="657" y="130"/>
                    </a:cubicBezTo>
                    <a:cubicBezTo>
                      <a:pt x="657" y="160"/>
                      <a:pt x="656" y="191"/>
                      <a:pt x="658" y="221"/>
                    </a:cubicBezTo>
                    <a:cubicBezTo>
                      <a:pt x="658" y="229"/>
                      <a:pt x="662" y="238"/>
                      <a:pt x="667" y="243"/>
                    </a:cubicBezTo>
                    <a:cubicBezTo>
                      <a:pt x="696" y="269"/>
                      <a:pt x="726" y="295"/>
                      <a:pt x="756" y="321"/>
                    </a:cubicBezTo>
                    <a:cubicBezTo>
                      <a:pt x="775" y="337"/>
                      <a:pt x="778" y="357"/>
                      <a:pt x="764" y="373"/>
                    </a:cubicBezTo>
                    <a:cubicBezTo>
                      <a:pt x="751" y="390"/>
                      <a:pt x="729" y="390"/>
                      <a:pt x="710" y="374"/>
                    </a:cubicBezTo>
                    <a:cubicBezTo>
                      <a:pt x="608" y="284"/>
                      <a:pt x="505" y="194"/>
                      <a:pt x="402" y="104"/>
                    </a:cubicBezTo>
                    <a:cubicBezTo>
                      <a:pt x="392" y="95"/>
                      <a:pt x="386" y="94"/>
                      <a:pt x="376" y="104"/>
                    </a:cubicBezTo>
                    <a:cubicBezTo>
                      <a:pt x="273" y="194"/>
                      <a:pt x="170" y="284"/>
                      <a:pt x="67" y="374"/>
                    </a:cubicBezTo>
                    <a:cubicBezTo>
                      <a:pt x="49" y="389"/>
                      <a:pt x="29" y="390"/>
                      <a:pt x="15" y="375"/>
                    </a:cubicBezTo>
                    <a:cubicBezTo>
                      <a:pt x="0" y="359"/>
                      <a:pt x="2" y="338"/>
                      <a:pt x="21" y="322"/>
                    </a:cubicBezTo>
                    <a:cubicBezTo>
                      <a:pt x="110" y="244"/>
                      <a:pt x="200" y="165"/>
                      <a:pt x="289" y="87"/>
                    </a:cubicBezTo>
                    <a:cubicBezTo>
                      <a:pt x="322" y="59"/>
                      <a:pt x="355" y="30"/>
                      <a:pt x="389" y="0"/>
                    </a:cubicBezTo>
                    <a:close/>
                  </a:path>
                </a:pathLst>
              </a:custGeom>
              <a:solidFill>
                <a:schemeClr val="accent1"/>
              </a:solidFill>
              <a:ln>
                <a:noFill/>
              </a:ln>
              <a:sp3d extrusionH="7620000" prstMaterial="matte"/>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Times New Roman" panose="02020603050405020304" pitchFamily="18" charset="0"/>
                  <a:cs typeface="Times New Roman" panose="02020603050405020304" pitchFamily="18" charset="0"/>
                </a:endParaRPr>
              </a:p>
            </p:txBody>
          </p:sp>
        </p:grpSp>
        <p:sp>
          <p:nvSpPr>
            <p:cNvPr id="13" name="文本框 12"/>
            <p:cNvSpPr txBox="1"/>
            <p:nvPr/>
          </p:nvSpPr>
          <p:spPr>
            <a:xfrm>
              <a:off x="822289" y="155623"/>
              <a:ext cx="4161925" cy="461665"/>
            </a:xfrm>
            <a:prstGeom prst="rect">
              <a:avLst/>
            </a:prstGeom>
            <a:noFill/>
          </p:spPr>
          <p:txBody>
            <a:bodyPr wrap="square" rtlCol="0">
              <a:spAutoFit/>
            </a:bodyPr>
            <a:lstStyle/>
            <a:p>
              <a:r>
                <a:rPr lang="en-US" altLang="zh-CN" sz="2400" dirty="0">
                  <a:solidFill>
                    <a:schemeClr val="accent5">
                      <a:lumMod val="50000"/>
                    </a:schemeClr>
                  </a:solidFill>
                  <a:latin typeface="Times New Roman" panose="02020603050405020304" pitchFamily="18" charset="0"/>
                  <a:cs typeface="Times New Roman" panose="02020603050405020304" pitchFamily="18" charset="0"/>
                </a:rPr>
                <a:t>Semantic Analysis</a:t>
              </a:r>
              <a:endParaRPr lang="zh-CN" altLang="en-US" sz="2400" dirty="0">
                <a:solidFill>
                  <a:schemeClr val="accent5">
                    <a:lumMod val="50000"/>
                  </a:schemeClr>
                </a:solidFill>
                <a:latin typeface="Times New Roman" panose="02020603050405020304" pitchFamily="18" charset="0"/>
                <a:cs typeface="Times New Roman" panose="02020603050405020304" pitchFamily="18" charset="0"/>
              </a:endParaRPr>
            </a:p>
          </p:txBody>
        </p:sp>
      </p:grpSp>
      <p:sp>
        <p:nvSpPr>
          <p:cNvPr id="2" name="Date Placeholder 1">
            <a:extLst>
              <a:ext uri="{FF2B5EF4-FFF2-40B4-BE49-F238E27FC236}">
                <a16:creationId xmlns:a16="http://schemas.microsoft.com/office/drawing/2014/main" id="{21D19B25-3A53-453A-B0B1-B66A4B3A16E8}"/>
              </a:ext>
            </a:extLst>
          </p:cNvPr>
          <p:cNvSpPr>
            <a:spLocks noGrp="1"/>
          </p:cNvSpPr>
          <p:nvPr>
            <p:ph type="dt" sz="half" idx="10"/>
          </p:nvPr>
        </p:nvSpPr>
        <p:spPr/>
        <p:txBody>
          <a:bodyPr/>
          <a:lstStyle/>
          <a:p>
            <a:fld id="{2CF4EB40-B350-46E5-987D-F5744137B6C2}" type="datetime1">
              <a:rPr lang="en-US" smtClean="0"/>
              <a:t>8/21/24</a:t>
            </a:fld>
            <a:endParaRPr lang="en-US"/>
          </a:p>
        </p:txBody>
      </p:sp>
      <p:sp>
        <p:nvSpPr>
          <p:cNvPr id="3" name="Slide Number Placeholder 2">
            <a:extLst>
              <a:ext uri="{FF2B5EF4-FFF2-40B4-BE49-F238E27FC236}">
                <a16:creationId xmlns:a16="http://schemas.microsoft.com/office/drawing/2014/main" id="{F93D1CC7-DC1F-4716-ADFE-68AB6EE7B50C}"/>
              </a:ext>
            </a:extLst>
          </p:cNvPr>
          <p:cNvSpPr>
            <a:spLocks noGrp="1"/>
          </p:cNvSpPr>
          <p:nvPr>
            <p:ph type="sldNum" sz="quarter" idx="12"/>
          </p:nvPr>
        </p:nvSpPr>
        <p:spPr/>
        <p:txBody>
          <a:bodyPr/>
          <a:lstStyle/>
          <a:p>
            <a:fld id="{04D66074-13DA-4C61-8B58-736C81065B4D}" type="slidenum">
              <a:rPr lang="en-US" smtClean="0"/>
              <a:t>27</a:t>
            </a:fld>
            <a:endParaRPr lang="en-US"/>
          </a:p>
        </p:txBody>
      </p:sp>
      <p:sp>
        <p:nvSpPr>
          <p:cNvPr id="4" name="Rectangle 3">
            <a:extLst>
              <a:ext uri="{FF2B5EF4-FFF2-40B4-BE49-F238E27FC236}">
                <a16:creationId xmlns:a16="http://schemas.microsoft.com/office/drawing/2014/main" id="{CB8A168D-C484-4B58-BDD4-19BCDA679074}"/>
              </a:ext>
            </a:extLst>
          </p:cNvPr>
          <p:cNvSpPr/>
          <p:nvPr/>
        </p:nvSpPr>
        <p:spPr>
          <a:xfrm>
            <a:off x="1297757" y="1696901"/>
            <a:ext cx="9596486" cy="3539430"/>
          </a:xfrm>
          <a:prstGeom prst="rect">
            <a:avLst/>
          </a:prstGeom>
        </p:spPr>
        <p:txBody>
          <a:bodyPr wrap="square">
            <a:spAutoFit/>
          </a:bodyPr>
          <a:lstStyle/>
          <a:p>
            <a:r>
              <a:rPr lang="en-US" sz="2800" dirty="0"/>
              <a:t>Semantic analysis is interested in determining the </a:t>
            </a:r>
            <a:r>
              <a:rPr lang="en-US" sz="2800" b="1" dirty="0"/>
              <a:t>meaning</a:t>
            </a:r>
            <a:r>
              <a:rPr lang="en-US" sz="2800" dirty="0"/>
              <a:t> of text selections (either character or word sequences). After an input selection of text is read and parsed (analyzed syntactically), the text selection can then be interpreted for meaning. </a:t>
            </a:r>
          </a:p>
          <a:p>
            <a:endParaRPr lang="en-US" sz="2800" dirty="0"/>
          </a:p>
          <a:p>
            <a:r>
              <a:rPr lang="en-US" sz="2800" dirty="0"/>
              <a:t>Simply put, syntactic analysis is concerned with what words a text selection was made up of, while semantic analysis wants to know what the collection of words actually means.</a:t>
            </a:r>
          </a:p>
        </p:txBody>
      </p:sp>
    </p:spTree>
    <p:extLst>
      <p:ext uri="{BB962C8B-B14F-4D97-AF65-F5344CB8AC3E}">
        <p14:creationId xmlns:p14="http://schemas.microsoft.com/office/powerpoint/2010/main" val="1721656433"/>
      </p:ext>
    </p:extLst>
  </p:cSld>
  <p:clrMapOvr>
    <a:masterClrMapping/>
  </p:clrMapOvr>
  <p:transition>
    <p:push dir="u"/>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334963" y="117437"/>
            <a:ext cx="5217425" cy="499851"/>
            <a:chOff x="334963" y="117437"/>
            <a:chExt cx="4649251" cy="499851"/>
          </a:xfrm>
        </p:grpSpPr>
        <p:grpSp>
          <p:nvGrpSpPr>
            <p:cNvPr id="10" name="组合 9"/>
            <p:cNvGrpSpPr/>
            <p:nvPr/>
          </p:nvGrpSpPr>
          <p:grpSpPr>
            <a:xfrm>
              <a:off x="334963" y="117437"/>
              <a:ext cx="487692" cy="394102"/>
              <a:chOff x="1689101" y="1962151"/>
              <a:chExt cx="2117725" cy="1711325"/>
            </a:xfrm>
            <a:solidFill>
              <a:srgbClr val="002060"/>
            </a:solidFill>
            <a:scene3d>
              <a:camera prst="orthographicFront"/>
              <a:lightRig rig="flat" dir="t"/>
            </a:scene3d>
          </p:grpSpPr>
          <p:sp>
            <p:nvSpPr>
              <p:cNvPr id="14" name="Freeform 6"/>
              <p:cNvSpPr>
                <a:spLocks/>
              </p:cNvSpPr>
              <p:nvPr/>
            </p:nvSpPr>
            <p:spPr bwMode="auto">
              <a:xfrm>
                <a:off x="2016126" y="2319338"/>
                <a:ext cx="1462088" cy="1354138"/>
              </a:xfrm>
              <a:custGeom>
                <a:avLst/>
                <a:gdLst>
                  <a:gd name="T0" fmla="*/ 158 w 537"/>
                  <a:gd name="T1" fmla="*/ 499 h 499"/>
                  <a:gd name="T2" fmla="*/ 1 w 537"/>
                  <a:gd name="T3" fmla="*/ 499 h 499"/>
                  <a:gd name="T4" fmla="*/ 0 w 537"/>
                  <a:gd name="T5" fmla="*/ 483 h 499"/>
                  <a:gd name="T6" fmla="*/ 0 w 537"/>
                  <a:gd name="T7" fmla="*/ 242 h 499"/>
                  <a:gd name="T8" fmla="*/ 7 w 537"/>
                  <a:gd name="T9" fmla="*/ 225 h 499"/>
                  <a:gd name="T10" fmla="*/ 265 w 537"/>
                  <a:gd name="T11" fmla="*/ 3 h 499"/>
                  <a:gd name="T12" fmla="*/ 270 w 537"/>
                  <a:gd name="T13" fmla="*/ 0 h 499"/>
                  <a:gd name="T14" fmla="*/ 332 w 537"/>
                  <a:gd name="T15" fmla="*/ 56 h 499"/>
                  <a:gd name="T16" fmla="*/ 526 w 537"/>
                  <a:gd name="T17" fmla="*/ 228 h 499"/>
                  <a:gd name="T18" fmla="*/ 537 w 537"/>
                  <a:gd name="T19" fmla="*/ 254 h 499"/>
                  <a:gd name="T20" fmla="*/ 537 w 537"/>
                  <a:gd name="T21" fmla="*/ 475 h 499"/>
                  <a:gd name="T22" fmla="*/ 537 w 537"/>
                  <a:gd name="T23" fmla="*/ 498 h 499"/>
                  <a:gd name="T24" fmla="*/ 381 w 537"/>
                  <a:gd name="T25" fmla="*/ 498 h 499"/>
                  <a:gd name="T26" fmla="*/ 380 w 537"/>
                  <a:gd name="T27" fmla="*/ 483 h 499"/>
                  <a:gd name="T28" fmla="*/ 380 w 537"/>
                  <a:gd name="T29" fmla="*/ 375 h 499"/>
                  <a:gd name="T30" fmla="*/ 274 w 537"/>
                  <a:gd name="T31" fmla="*/ 268 h 499"/>
                  <a:gd name="T32" fmla="*/ 159 w 537"/>
                  <a:gd name="T33" fmla="*/ 363 h 499"/>
                  <a:gd name="T34" fmla="*/ 158 w 537"/>
                  <a:gd name="T35" fmla="*/ 456 h 499"/>
                  <a:gd name="T36" fmla="*/ 158 w 537"/>
                  <a:gd name="T37" fmla="*/ 499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37" h="499">
                    <a:moveTo>
                      <a:pt x="158" y="499"/>
                    </a:moveTo>
                    <a:cubicBezTo>
                      <a:pt x="105" y="499"/>
                      <a:pt x="54" y="499"/>
                      <a:pt x="1" y="499"/>
                    </a:cubicBezTo>
                    <a:cubicBezTo>
                      <a:pt x="1" y="493"/>
                      <a:pt x="0" y="488"/>
                      <a:pt x="0" y="483"/>
                    </a:cubicBezTo>
                    <a:cubicBezTo>
                      <a:pt x="0" y="403"/>
                      <a:pt x="0" y="322"/>
                      <a:pt x="0" y="242"/>
                    </a:cubicBezTo>
                    <a:cubicBezTo>
                      <a:pt x="0" y="236"/>
                      <a:pt x="3" y="229"/>
                      <a:pt x="7" y="225"/>
                    </a:cubicBezTo>
                    <a:cubicBezTo>
                      <a:pt x="93" y="151"/>
                      <a:pt x="179" y="77"/>
                      <a:pt x="265" y="3"/>
                    </a:cubicBezTo>
                    <a:cubicBezTo>
                      <a:pt x="266" y="2"/>
                      <a:pt x="267" y="2"/>
                      <a:pt x="270" y="0"/>
                    </a:cubicBezTo>
                    <a:cubicBezTo>
                      <a:pt x="290" y="19"/>
                      <a:pt x="311" y="37"/>
                      <a:pt x="332" y="56"/>
                    </a:cubicBezTo>
                    <a:cubicBezTo>
                      <a:pt x="397" y="113"/>
                      <a:pt x="461" y="171"/>
                      <a:pt x="526" y="228"/>
                    </a:cubicBezTo>
                    <a:cubicBezTo>
                      <a:pt x="534" y="235"/>
                      <a:pt x="537" y="243"/>
                      <a:pt x="537" y="254"/>
                    </a:cubicBezTo>
                    <a:cubicBezTo>
                      <a:pt x="537" y="327"/>
                      <a:pt x="537" y="401"/>
                      <a:pt x="537" y="475"/>
                    </a:cubicBezTo>
                    <a:cubicBezTo>
                      <a:pt x="537" y="483"/>
                      <a:pt x="537" y="490"/>
                      <a:pt x="537" y="498"/>
                    </a:cubicBezTo>
                    <a:cubicBezTo>
                      <a:pt x="484" y="498"/>
                      <a:pt x="434" y="498"/>
                      <a:pt x="381" y="498"/>
                    </a:cubicBezTo>
                    <a:cubicBezTo>
                      <a:pt x="381" y="493"/>
                      <a:pt x="380" y="488"/>
                      <a:pt x="380" y="483"/>
                    </a:cubicBezTo>
                    <a:cubicBezTo>
                      <a:pt x="380" y="447"/>
                      <a:pt x="381" y="411"/>
                      <a:pt x="380" y="375"/>
                    </a:cubicBezTo>
                    <a:cubicBezTo>
                      <a:pt x="379" y="317"/>
                      <a:pt x="333" y="271"/>
                      <a:pt x="274" y="268"/>
                    </a:cubicBezTo>
                    <a:cubicBezTo>
                      <a:pt x="217" y="265"/>
                      <a:pt x="165" y="306"/>
                      <a:pt x="159" y="363"/>
                    </a:cubicBezTo>
                    <a:cubicBezTo>
                      <a:pt x="156" y="394"/>
                      <a:pt x="158" y="425"/>
                      <a:pt x="158" y="456"/>
                    </a:cubicBezTo>
                    <a:cubicBezTo>
                      <a:pt x="158" y="470"/>
                      <a:pt x="158" y="484"/>
                      <a:pt x="158" y="499"/>
                    </a:cubicBezTo>
                    <a:close/>
                  </a:path>
                </a:pathLst>
              </a:custGeom>
              <a:solidFill>
                <a:schemeClr val="accent1"/>
              </a:solidFill>
              <a:ln>
                <a:noFill/>
              </a:ln>
              <a:sp3d extrusionH="7620000" prstMaterial="matte"/>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Times New Roman" panose="02020603050405020304" pitchFamily="18" charset="0"/>
                  <a:cs typeface="Times New Roman" panose="02020603050405020304" pitchFamily="18" charset="0"/>
                </a:endParaRPr>
              </a:p>
            </p:txBody>
          </p:sp>
          <p:sp>
            <p:nvSpPr>
              <p:cNvPr id="15" name="Freeform 7"/>
              <p:cNvSpPr>
                <a:spLocks/>
              </p:cNvSpPr>
              <p:nvPr/>
            </p:nvSpPr>
            <p:spPr bwMode="auto">
              <a:xfrm>
                <a:off x="1689101" y="1962151"/>
                <a:ext cx="2117725" cy="1057275"/>
              </a:xfrm>
              <a:custGeom>
                <a:avLst/>
                <a:gdLst>
                  <a:gd name="T0" fmla="*/ 389 w 778"/>
                  <a:gd name="T1" fmla="*/ 0 h 390"/>
                  <a:gd name="T2" fmla="*/ 541 w 778"/>
                  <a:gd name="T3" fmla="*/ 133 h 390"/>
                  <a:gd name="T4" fmla="*/ 553 w 778"/>
                  <a:gd name="T5" fmla="*/ 111 h 390"/>
                  <a:gd name="T6" fmla="*/ 577 w 778"/>
                  <a:gd name="T7" fmla="*/ 104 h 390"/>
                  <a:gd name="T8" fmla="*/ 640 w 778"/>
                  <a:gd name="T9" fmla="*/ 107 h 390"/>
                  <a:gd name="T10" fmla="*/ 657 w 778"/>
                  <a:gd name="T11" fmla="*/ 130 h 390"/>
                  <a:gd name="T12" fmla="*/ 658 w 778"/>
                  <a:gd name="T13" fmla="*/ 221 h 390"/>
                  <a:gd name="T14" fmla="*/ 667 w 778"/>
                  <a:gd name="T15" fmla="*/ 243 h 390"/>
                  <a:gd name="T16" fmla="*/ 756 w 778"/>
                  <a:gd name="T17" fmla="*/ 321 h 390"/>
                  <a:gd name="T18" fmla="*/ 764 w 778"/>
                  <a:gd name="T19" fmla="*/ 373 h 390"/>
                  <a:gd name="T20" fmla="*/ 710 w 778"/>
                  <a:gd name="T21" fmla="*/ 374 h 390"/>
                  <a:gd name="T22" fmla="*/ 402 w 778"/>
                  <a:gd name="T23" fmla="*/ 104 h 390"/>
                  <a:gd name="T24" fmla="*/ 376 w 778"/>
                  <a:gd name="T25" fmla="*/ 104 h 390"/>
                  <a:gd name="T26" fmla="*/ 67 w 778"/>
                  <a:gd name="T27" fmla="*/ 374 h 390"/>
                  <a:gd name="T28" fmla="*/ 15 w 778"/>
                  <a:gd name="T29" fmla="*/ 375 h 390"/>
                  <a:gd name="T30" fmla="*/ 21 w 778"/>
                  <a:gd name="T31" fmla="*/ 322 h 390"/>
                  <a:gd name="T32" fmla="*/ 289 w 778"/>
                  <a:gd name="T33" fmla="*/ 87 h 390"/>
                  <a:gd name="T34" fmla="*/ 389 w 778"/>
                  <a:gd name="T35" fmla="*/ 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78" h="390">
                    <a:moveTo>
                      <a:pt x="389" y="0"/>
                    </a:moveTo>
                    <a:cubicBezTo>
                      <a:pt x="441" y="45"/>
                      <a:pt x="491" y="90"/>
                      <a:pt x="541" y="133"/>
                    </a:cubicBezTo>
                    <a:cubicBezTo>
                      <a:pt x="545" y="125"/>
                      <a:pt x="547" y="115"/>
                      <a:pt x="553" y="111"/>
                    </a:cubicBezTo>
                    <a:cubicBezTo>
                      <a:pt x="559" y="106"/>
                      <a:pt x="569" y="104"/>
                      <a:pt x="577" y="104"/>
                    </a:cubicBezTo>
                    <a:cubicBezTo>
                      <a:pt x="598" y="104"/>
                      <a:pt x="619" y="105"/>
                      <a:pt x="640" y="107"/>
                    </a:cubicBezTo>
                    <a:cubicBezTo>
                      <a:pt x="653" y="108"/>
                      <a:pt x="658" y="116"/>
                      <a:pt x="657" y="130"/>
                    </a:cubicBezTo>
                    <a:cubicBezTo>
                      <a:pt x="657" y="160"/>
                      <a:pt x="656" y="191"/>
                      <a:pt x="658" y="221"/>
                    </a:cubicBezTo>
                    <a:cubicBezTo>
                      <a:pt x="658" y="229"/>
                      <a:pt x="662" y="238"/>
                      <a:pt x="667" y="243"/>
                    </a:cubicBezTo>
                    <a:cubicBezTo>
                      <a:pt x="696" y="269"/>
                      <a:pt x="726" y="295"/>
                      <a:pt x="756" y="321"/>
                    </a:cubicBezTo>
                    <a:cubicBezTo>
                      <a:pt x="775" y="337"/>
                      <a:pt x="778" y="357"/>
                      <a:pt x="764" y="373"/>
                    </a:cubicBezTo>
                    <a:cubicBezTo>
                      <a:pt x="751" y="390"/>
                      <a:pt x="729" y="390"/>
                      <a:pt x="710" y="374"/>
                    </a:cubicBezTo>
                    <a:cubicBezTo>
                      <a:pt x="608" y="284"/>
                      <a:pt x="505" y="194"/>
                      <a:pt x="402" y="104"/>
                    </a:cubicBezTo>
                    <a:cubicBezTo>
                      <a:pt x="392" y="95"/>
                      <a:pt x="386" y="94"/>
                      <a:pt x="376" y="104"/>
                    </a:cubicBezTo>
                    <a:cubicBezTo>
                      <a:pt x="273" y="194"/>
                      <a:pt x="170" y="284"/>
                      <a:pt x="67" y="374"/>
                    </a:cubicBezTo>
                    <a:cubicBezTo>
                      <a:pt x="49" y="389"/>
                      <a:pt x="29" y="390"/>
                      <a:pt x="15" y="375"/>
                    </a:cubicBezTo>
                    <a:cubicBezTo>
                      <a:pt x="0" y="359"/>
                      <a:pt x="2" y="338"/>
                      <a:pt x="21" y="322"/>
                    </a:cubicBezTo>
                    <a:cubicBezTo>
                      <a:pt x="110" y="244"/>
                      <a:pt x="200" y="165"/>
                      <a:pt x="289" y="87"/>
                    </a:cubicBezTo>
                    <a:cubicBezTo>
                      <a:pt x="322" y="59"/>
                      <a:pt x="355" y="30"/>
                      <a:pt x="389" y="0"/>
                    </a:cubicBezTo>
                    <a:close/>
                  </a:path>
                </a:pathLst>
              </a:custGeom>
              <a:solidFill>
                <a:schemeClr val="accent1"/>
              </a:solidFill>
              <a:ln>
                <a:noFill/>
              </a:ln>
              <a:sp3d extrusionH="7620000" prstMaterial="matte"/>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Times New Roman" panose="02020603050405020304" pitchFamily="18" charset="0"/>
                  <a:cs typeface="Times New Roman" panose="02020603050405020304" pitchFamily="18" charset="0"/>
                </a:endParaRPr>
              </a:p>
            </p:txBody>
          </p:sp>
        </p:grpSp>
        <p:sp>
          <p:nvSpPr>
            <p:cNvPr id="13" name="文本框 12"/>
            <p:cNvSpPr txBox="1"/>
            <p:nvPr/>
          </p:nvSpPr>
          <p:spPr>
            <a:xfrm>
              <a:off x="822289" y="155623"/>
              <a:ext cx="4161925" cy="461665"/>
            </a:xfrm>
            <a:prstGeom prst="rect">
              <a:avLst/>
            </a:prstGeom>
            <a:noFill/>
          </p:spPr>
          <p:txBody>
            <a:bodyPr wrap="square" rtlCol="0">
              <a:spAutoFit/>
            </a:bodyPr>
            <a:lstStyle/>
            <a:p>
              <a:r>
                <a:rPr lang="en-US" altLang="zh-CN" sz="2400" dirty="0">
                  <a:solidFill>
                    <a:schemeClr val="accent5">
                      <a:lumMod val="50000"/>
                    </a:schemeClr>
                  </a:solidFill>
                  <a:latin typeface="Times New Roman" panose="02020603050405020304" pitchFamily="18" charset="0"/>
                  <a:cs typeface="Times New Roman" panose="02020603050405020304" pitchFamily="18" charset="0"/>
                </a:rPr>
                <a:t>Sentiment Analysis</a:t>
              </a:r>
              <a:endParaRPr lang="zh-CN" altLang="en-US" sz="2400" dirty="0">
                <a:solidFill>
                  <a:schemeClr val="accent5">
                    <a:lumMod val="50000"/>
                  </a:schemeClr>
                </a:solidFill>
                <a:latin typeface="Times New Roman" panose="02020603050405020304" pitchFamily="18" charset="0"/>
                <a:cs typeface="Times New Roman" panose="02020603050405020304" pitchFamily="18" charset="0"/>
              </a:endParaRPr>
            </a:p>
          </p:txBody>
        </p:sp>
      </p:grpSp>
      <p:sp>
        <p:nvSpPr>
          <p:cNvPr id="2" name="Date Placeholder 1">
            <a:extLst>
              <a:ext uri="{FF2B5EF4-FFF2-40B4-BE49-F238E27FC236}">
                <a16:creationId xmlns:a16="http://schemas.microsoft.com/office/drawing/2014/main" id="{0FC2C9D8-C0CB-494B-BA9D-A98CAE2449D1}"/>
              </a:ext>
            </a:extLst>
          </p:cNvPr>
          <p:cNvSpPr>
            <a:spLocks noGrp="1"/>
          </p:cNvSpPr>
          <p:nvPr>
            <p:ph type="dt" sz="half" idx="10"/>
          </p:nvPr>
        </p:nvSpPr>
        <p:spPr/>
        <p:txBody>
          <a:bodyPr/>
          <a:lstStyle/>
          <a:p>
            <a:fld id="{A8B63A85-B279-4181-ACB9-B80B5A6847EC}" type="datetime1">
              <a:rPr lang="en-US" smtClean="0"/>
              <a:t>8/21/24</a:t>
            </a:fld>
            <a:endParaRPr lang="en-US"/>
          </a:p>
        </p:txBody>
      </p:sp>
      <p:sp>
        <p:nvSpPr>
          <p:cNvPr id="3" name="Slide Number Placeholder 2">
            <a:extLst>
              <a:ext uri="{FF2B5EF4-FFF2-40B4-BE49-F238E27FC236}">
                <a16:creationId xmlns:a16="http://schemas.microsoft.com/office/drawing/2014/main" id="{2BBE9FDA-A2D9-47AC-AE80-47E445F5C047}"/>
              </a:ext>
            </a:extLst>
          </p:cNvPr>
          <p:cNvSpPr>
            <a:spLocks noGrp="1"/>
          </p:cNvSpPr>
          <p:nvPr>
            <p:ph type="sldNum" sz="quarter" idx="12"/>
          </p:nvPr>
        </p:nvSpPr>
        <p:spPr/>
        <p:txBody>
          <a:bodyPr/>
          <a:lstStyle/>
          <a:p>
            <a:fld id="{04D66074-13DA-4C61-8B58-736C81065B4D}" type="slidenum">
              <a:rPr lang="en-US" smtClean="0"/>
              <a:t>28</a:t>
            </a:fld>
            <a:endParaRPr lang="en-US"/>
          </a:p>
        </p:txBody>
      </p:sp>
      <p:sp>
        <p:nvSpPr>
          <p:cNvPr id="4" name="Rectangle 3">
            <a:extLst>
              <a:ext uri="{FF2B5EF4-FFF2-40B4-BE49-F238E27FC236}">
                <a16:creationId xmlns:a16="http://schemas.microsoft.com/office/drawing/2014/main" id="{D37067F2-E3AD-4AFB-9FD4-E953709CB0E7}"/>
              </a:ext>
            </a:extLst>
          </p:cNvPr>
          <p:cNvSpPr/>
          <p:nvPr/>
        </p:nvSpPr>
        <p:spPr>
          <a:xfrm>
            <a:off x="838200" y="961611"/>
            <a:ext cx="10354559" cy="2677656"/>
          </a:xfrm>
          <a:prstGeom prst="rect">
            <a:avLst/>
          </a:prstGeom>
        </p:spPr>
        <p:txBody>
          <a:bodyPr wrap="square">
            <a:spAutoFit/>
          </a:bodyPr>
          <a:lstStyle/>
          <a:p>
            <a:r>
              <a:rPr lang="en-US" sz="2800" dirty="0"/>
              <a:t>Sentiment analysis is the process of </a:t>
            </a:r>
            <a:r>
              <a:rPr lang="en-US" sz="2800" b="1" dirty="0"/>
              <a:t>evaluating and determining the sentiment </a:t>
            </a:r>
            <a:r>
              <a:rPr lang="en-US" sz="2800" dirty="0"/>
              <a:t>captured in a selection of text, with sentiment defined as feeling or emotion. This sentiment can be simply </a:t>
            </a:r>
            <a:r>
              <a:rPr lang="en-US" sz="2800" i="1" dirty="0"/>
              <a:t>positive</a:t>
            </a:r>
            <a:r>
              <a:rPr lang="en-US" sz="2800" dirty="0"/>
              <a:t> (happy), </a:t>
            </a:r>
            <a:r>
              <a:rPr lang="en-US" sz="2800" i="1" dirty="0"/>
              <a:t>negative</a:t>
            </a:r>
            <a:r>
              <a:rPr lang="en-US" sz="2800" dirty="0"/>
              <a:t> (sad or angry), or </a:t>
            </a:r>
            <a:r>
              <a:rPr lang="en-US" sz="2800" i="1" dirty="0"/>
              <a:t>neutral</a:t>
            </a:r>
            <a:r>
              <a:rPr lang="en-US" sz="2800" dirty="0"/>
              <a:t>, or can be some more precise measurement along a scale, with neutral in the middle, and positive and negative increasing in either direction.</a:t>
            </a:r>
          </a:p>
        </p:txBody>
      </p:sp>
      <p:pic>
        <p:nvPicPr>
          <p:cNvPr id="5" name="Picture 4">
            <a:extLst>
              <a:ext uri="{FF2B5EF4-FFF2-40B4-BE49-F238E27FC236}">
                <a16:creationId xmlns:a16="http://schemas.microsoft.com/office/drawing/2014/main" id="{D8951C9E-E8C9-4B8A-AA62-F5032DAE6BFB}"/>
              </a:ext>
            </a:extLst>
          </p:cNvPr>
          <p:cNvPicPr>
            <a:picLocks noChangeAspect="1"/>
          </p:cNvPicPr>
          <p:nvPr/>
        </p:nvPicPr>
        <p:blipFill>
          <a:blip r:embed="rId2"/>
          <a:stretch>
            <a:fillRect/>
          </a:stretch>
        </p:blipFill>
        <p:spPr>
          <a:xfrm>
            <a:off x="1800225" y="3707171"/>
            <a:ext cx="8181975" cy="2581275"/>
          </a:xfrm>
          <a:prstGeom prst="rect">
            <a:avLst/>
          </a:prstGeom>
        </p:spPr>
      </p:pic>
    </p:spTree>
    <p:extLst>
      <p:ext uri="{BB962C8B-B14F-4D97-AF65-F5344CB8AC3E}">
        <p14:creationId xmlns:p14="http://schemas.microsoft.com/office/powerpoint/2010/main" val="3612056326"/>
      </p:ext>
    </p:extLst>
  </p:cSld>
  <p:clrMapOvr>
    <a:masterClrMapping/>
  </p:clrMapOvr>
  <p:transition>
    <p:push dir="u"/>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334963" y="117437"/>
            <a:ext cx="5217425" cy="499851"/>
            <a:chOff x="334963" y="117437"/>
            <a:chExt cx="4649251" cy="499851"/>
          </a:xfrm>
        </p:grpSpPr>
        <p:grpSp>
          <p:nvGrpSpPr>
            <p:cNvPr id="10" name="组合 9"/>
            <p:cNvGrpSpPr/>
            <p:nvPr/>
          </p:nvGrpSpPr>
          <p:grpSpPr>
            <a:xfrm>
              <a:off x="334963" y="117437"/>
              <a:ext cx="487692" cy="394102"/>
              <a:chOff x="1689101" y="1962151"/>
              <a:chExt cx="2117725" cy="1711325"/>
            </a:xfrm>
            <a:solidFill>
              <a:srgbClr val="002060"/>
            </a:solidFill>
            <a:scene3d>
              <a:camera prst="orthographicFront"/>
              <a:lightRig rig="flat" dir="t"/>
            </a:scene3d>
          </p:grpSpPr>
          <p:sp>
            <p:nvSpPr>
              <p:cNvPr id="14" name="Freeform 6"/>
              <p:cNvSpPr>
                <a:spLocks/>
              </p:cNvSpPr>
              <p:nvPr/>
            </p:nvSpPr>
            <p:spPr bwMode="auto">
              <a:xfrm>
                <a:off x="2016126" y="2319338"/>
                <a:ext cx="1462088" cy="1354138"/>
              </a:xfrm>
              <a:custGeom>
                <a:avLst/>
                <a:gdLst>
                  <a:gd name="T0" fmla="*/ 158 w 537"/>
                  <a:gd name="T1" fmla="*/ 499 h 499"/>
                  <a:gd name="T2" fmla="*/ 1 w 537"/>
                  <a:gd name="T3" fmla="*/ 499 h 499"/>
                  <a:gd name="T4" fmla="*/ 0 w 537"/>
                  <a:gd name="T5" fmla="*/ 483 h 499"/>
                  <a:gd name="T6" fmla="*/ 0 w 537"/>
                  <a:gd name="T7" fmla="*/ 242 h 499"/>
                  <a:gd name="T8" fmla="*/ 7 w 537"/>
                  <a:gd name="T9" fmla="*/ 225 h 499"/>
                  <a:gd name="T10" fmla="*/ 265 w 537"/>
                  <a:gd name="T11" fmla="*/ 3 h 499"/>
                  <a:gd name="T12" fmla="*/ 270 w 537"/>
                  <a:gd name="T13" fmla="*/ 0 h 499"/>
                  <a:gd name="T14" fmla="*/ 332 w 537"/>
                  <a:gd name="T15" fmla="*/ 56 h 499"/>
                  <a:gd name="T16" fmla="*/ 526 w 537"/>
                  <a:gd name="T17" fmla="*/ 228 h 499"/>
                  <a:gd name="T18" fmla="*/ 537 w 537"/>
                  <a:gd name="T19" fmla="*/ 254 h 499"/>
                  <a:gd name="T20" fmla="*/ 537 w 537"/>
                  <a:gd name="T21" fmla="*/ 475 h 499"/>
                  <a:gd name="T22" fmla="*/ 537 w 537"/>
                  <a:gd name="T23" fmla="*/ 498 h 499"/>
                  <a:gd name="T24" fmla="*/ 381 w 537"/>
                  <a:gd name="T25" fmla="*/ 498 h 499"/>
                  <a:gd name="T26" fmla="*/ 380 w 537"/>
                  <a:gd name="T27" fmla="*/ 483 h 499"/>
                  <a:gd name="T28" fmla="*/ 380 w 537"/>
                  <a:gd name="T29" fmla="*/ 375 h 499"/>
                  <a:gd name="T30" fmla="*/ 274 w 537"/>
                  <a:gd name="T31" fmla="*/ 268 h 499"/>
                  <a:gd name="T32" fmla="*/ 159 w 537"/>
                  <a:gd name="T33" fmla="*/ 363 h 499"/>
                  <a:gd name="T34" fmla="*/ 158 w 537"/>
                  <a:gd name="T35" fmla="*/ 456 h 499"/>
                  <a:gd name="T36" fmla="*/ 158 w 537"/>
                  <a:gd name="T37" fmla="*/ 499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37" h="499">
                    <a:moveTo>
                      <a:pt x="158" y="499"/>
                    </a:moveTo>
                    <a:cubicBezTo>
                      <a:pt x="105" y="499"/>
                      <a:pt x="54" y="499"/>
                      <a:pt x="1" y="499"/>
                    </a:cubicBezTo>
                    <a:cubicBezTo>
                      <a:pt x="1" y="493"/>
                      <a:pt x="0" y="488"/>
                      <a:pt x="0" y="483"/>
                    </a:cubicBezTo>
                    <a:cubicBezTo>
                      <a:pt x="0" y="403"/>
                      <a:pt x="0" y="322"/>
                      <a:pt x="0" y="242"/>
                    </a:cubicBezTo>
                    <a:cubicBezTo>
                      <a:pt x="0" y="236"/>
                      <a:pt x="3" y="229"/>
                      <a:pt x="7" y="225"/>
                    </a:cubicBezTo>
                    <a:cubicBezTo>
                      <a:pt x="93" y="151"/>
                      <a:pt x="179" y="77"/>
                      <a:pt x="265" y="3"/>
                    </a:cubicBezTo>
                    <a:cubicBezTo>
                      <a:pt x="266" y="2"/>
                      <a:pt x="267" y="2"/>
                      <a:pt x="270" y="0"/>
                    </a:cubicBezTo>
                    <a:cubicBezTo>
                      <a:pt x="290" y="19"/>
                      <a:pt x="311" y="37"/>
                      <a:pt x="332" y="56"/>
                    </a:cubicBezTo>
                    <a:cubicBezTo>
                      <a:pt x="397" y="113"/>
                      <a:pt x="461" y="171"/>
                      <a:pt x="526" y="228"/>
                    </a:cubicBezTo>
                    <a:cubicBezTo>
                      <a:pt x="534" y="235"/>
                      <a:pt x="537" y="243"/>
                      <a:pt x="537" y="254"/>
                    </a:cubicBezTo>
                    <a:cubicBezTo>
                      <a:pt x="537" y="327"/>
                      <a:pt x="537" y="401"/>
                      <a:pt x="537" y="475"/>
                    </a:cubicBezTo>
                    <a:cubicBezTo>
                      <a:pt x="537" y="483"/>
                      <a:pt x="537" y="490"/>
                      <a:pt x="537" y="498"/>
                    </a:cubicBezTo>
                    <a:cubicBezTo>
                      <a:pt x="484" y="498"/>
                      <a:pt x="434" y="498"/>
                      <a:pt x="381" y="498"/>
                    </a:cubicBezTo>
                    <a:cubicBezTo>
                      <a:pt x="381" y="493"/>
                      <a:pt x="380" y="488"/>
                      <a:pt x="380" y="483"/>
                    </a:cubicBezTo>
                    <a:cubicBezTo>
                      <a:pt x="380" y="447"/>
                      <a:pt x="381" y="411"/>
                      <a:pt x="380" y="375"/>
                    </a:cubicBezTo>
                    <a:cubicBezTo>
                      <a:pt x="379" y="317"/>
                      <a:pt x="333" y="271"/>
                      <a:pt x="274" y="268"/>
                    </a:cubicBezTo>
                    <a:cubicBezTo>
                      <a:pt x="217" y="265"/>
                      <a:pt x="165" y="306"/>
                      <a:pt x="159" y="363"/>
                    </a:cubicBezTo>
                    <a:cubicBezTo>
                      <a:pt x="156" y="394"/>
                      <a:pt x="158" y="425"/>
                      <a:pt x="158" y="456"/>
                    </a:cubicBezTo>
                    <a:cubicBezTo>
                      <a:pt x="158" y="470"/>
                      <a:pt x="158" y="484"/>
                      <a:pt x="158" y="499"/>
                    </a:cubicBezTo>
                    <a:close/>
                  </a:path>
                </a:pathLst>
              </a:custGeom>
              <a:solidFill>
                <a:schemeClr val="accent1"/>
              </a:solidFill>
              <a:ln>
                <a:noFill/>
              </a:ln>
              <a:sp3d extrusionH="7620000" prstMaterial="matte"/>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Times New Roman" panose="02020603050405020304" pitchFamily="18" charset="0"/>
                  <a:cs typeface="Times New Roman" panose="02020603050405020304" pitchFamily="18" charset="0"/>
                </a:endParaRPr>
              </a:p>
            </p:txBody>
          </p:sp>
          <p:sp>
            <p:nvSpPr>
              <p:cNvPr id="15" name="Freeform 7"/>
              <p:cNvSpPr>
                <a:spLocks/>
              </p:cNvSpPr>
              <p:nvPr/>
            </p:nvSpPr>
            <p:spPr bwMode="auto">
              <a:xfrm>
                <a:off x="1689101" y="1962151"/>
                <a:ext cx="2117725" cy="1057275"/>
              </a:xfrm>
              <a:custGeom>
                <a:avLst/>
                <a:gdLst>
                  <a:gd name="T0" fmla="*/ 389 w 778"/>
                  <a:gd name="T1" fmla="*/ 0 h 390"/>
                  <a:gd name="T2" fmla="*/ 541 w 778"/>
                  <a:gd name="T3" fmla="*/ 133 h 390"/>
                  <a:gd name="T4" fmla="*/ 553 w 778"/>
                  <a:gd name="T5" fmla="*/ 111 h 390"/>
                  <a:gd name="T6" fmla="*/ 577 w 778"/>
                  <a:gd name="T7" fmla="*/ 104 h 390"/>
                  <a:gd name="T8" fmla="*/ 640 w 778"/>
                  <a:gd name="T9" fmla="*/ 107 h 390"/>
                  <a:gd name="T10" fmla="*/ 657 w 778"/>
                  <a:gd name="T11" fmla="*/ 130 h 390"/>
                  <a:gd name="T12" fmla="*/ 658 w 778"/>
                  <a:gd name="T13" fmla="*/ 221 h 390"/>
                  <a:gd name="T14" fmla="*/ 667 w 778"/>
                  <a:gd name="T15" fmla="*/ 243 h 390"/>
                  <a:gd name="T16" fmla="*/ 756 w 778"/>
                  <a:gd name="T17" fmla="*/ 321 h 390"/>
                  <a:gd name="T18" fmla="*/ 764 w 778"/>
                  <a:gd name="T19" fmla="*/ 373 h 390"/>
                  <a:gd name="T20" fmla="*/ 710 w 778"/>
                  <a:gd name="T21" fmla="*/ 374 h 390"/>
                  <a:gd name="T22" fmla="*/ 402 w 778"/>
                  <a:gd name="T23" fmla="*/ 104 h 390"/>
                  <a:gd name="T24" fmla="*/ 376 w 778"/>
                  <a:gd name="T25" fmla="*/ 104 h 390"/>
                  <a:gd name="T26" fmla="*/ 67 w 778"/>
                  <a:gd name="T27" fmla="*/ 374 h 390"/>
                  <a:gd name="T28" fmla="*/ 15 w 778"/>
                  <a:gd name="T29" fmla="*/ 375 h 390"/>
                  <a:gd name="T30" fmla="*/ 21 w 778"/>
                  <a:gd name="T31" fmla="*/ 322 h 390"/>
                  <a:gd name="T32" fmla="*/ 289 w 778"/>
                  <a:gd name="T33" fmla="*/ 87 h 390"/>
                  <a:gd name="T34" fmla="*/ 389 w 778"/>
                  <a:gd name="T35" fmla="*/ 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78" h="390">
                    <a:moveTo>
                      <a:pt x="389" y="0"/>
                    </a:moveTo>
                    <a:cubicBezTo>
                      <a:pt x="441" y="45"/>
                      <a:pt x="491" y="90"/>
                      <a:pt x="541" y="133"/>
                    </a:cubicBezTo>
                    <a:cubicBezTo>
                      <a:pt x="545" y="125"/>
                      <a:pt x="547" y="115"/>
                      <a:pt x="553" y="111"/>
                    </a:cubicBezTo>
                    <a:cubicBezTo>
                      <a:pt x="559" y="106"/>
                      <a:pt x="569" y="104"/>
                      <a:pt x="577" y="104"/>
                    </a:cubicBezTo>
                    <a:cubicBezTo>
                      <a:pt x="598" y="104"/>
                      <a:pt x="619" y="105"/>
                      <a:pt x="640" y="107"/>
                    </a:cubicBezTo>
                    <a:cubicBezTo>
                      <a:pt x="653" y="108"/>
                      <a:pt x="658" y="116"/>
                      <a:pt x="657" y="130"/>
                    </a:cubicBezTo>
                    <a:cubicBezTo>
                      <a:pt x="657" y="160"/>
                      <a:pt x="656" y="191"/>
                      <a:pt x="658" y="221"/>
                    </a:cubicBezTo>
                    <a:cubicBezTo>
                      <a:pt x="658" y="229"/>
                      <a:pt x="662" y="238"/>
                      <a:pt x="667" y="243"/>
                    </a:cubicBezTo>
                    <a:cubicBezTo>
                      <a:pt x="696" y="269"/>
                      <a:pt x="726" y="295"/>
                      <a:pt x="756" y="321"/>
                    </a:cubicBezTo>
                    <a:cubicBezTo>
                      <a:pt x="775" y="337"/>
                      <a:pt x="778" y="357"/>
                      <a:pt x="764" y="373"/>
                    </a:cubicBezTo>
                    <a:cubicBezTo>
                      <a:pt x="751" y="390"/>
                      <a:pt x="729" y="390"/>
                      <a:pt x="710" y="374"/>
                    </a:cubicBezTo>
                    <a:cubicBezTo>
                      <a:pt x="608" y="284"/>
                      <a:pt x="505" y="194"/>
                      <a:pt x="402" y="104"/>
                    </a:cubicBezTo>
                    <a:cubicBezTo>
                      <a:pt x="392" y="95"/>
                      <a:pt x="386" y="94"/>
                      <a:pt x="376" y="104"/>
                    </a:cubicBezTo>
                    <a:cubicBezTo>
                      <a:pt x="273" y="194"/>
                      <a:pt x="170" y="284"/>
                      <a:pt x="67" y="374"/>
                    </a:cubicBezTo>
                    <a:cubicBezTo>
                      <a:pt x="49" y="389"/>
                      <a:pt x="29" y="390"/>
                      <a:pt x="15" y="375"/>
                    </a:cubicBezTo>
                    <a:cubicBezTo>
                      <a:pt x="0" y="359"/>
                      <a:pt x="2" y="338"/>
                      <a:pt x="21" y="322"/>
                    </a:cubicBezTo>
                    <a:cubicBezTo>
                      <a:pt x="110" y="244"/>
                      <a:pt x="200" y="165"/>
                      <a:pt x="289" y="87"/>
                    </a:cubicBezTo>
                    <a:cubicBezTo>
                      <a:pt x="322" y="59"/>
                      <a:pt x="355" y="30"/>
                      <a:pt x="389" y="0"/>
                    </a:cubicBezTo>
                    <a:close/>
                  </a:path>
                </a:pathLst>
              </a:custGeom>
              <a:solidFill>
                <a:schemeClr val="accent1"/>
              </a:solidFill>
              <a:ln>
                <a:noFill/>
              </a:ln>
              <a:sp3d extrusionH="7620000" prstMaterial="matte"/>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Times New Roman" panose="02020603050405020304" pitchFamily="18" charset="0"/>
                  <a:cs typeface="Times New Roman" panose="02020603050405020304" pitchFamily="18" charset="0"/>
                </a:endParaRPr>
              </a:p>
            </p:txBody>
          </p:sp>
        </p:grpSp>
        <p:sp>
          <p:nvSpPr>
            <p:cNvPr id="13" name="文本框 12"/>
            <p:cNvSpPr txBox="1"/>
            <p:nvPr/>
          </p:nvSpPr>
          <p:spPr>
            <a:xfrm>
              <a:off x="822289" y="155623"/>
              <a:ext cx="4161925" cy="461665"/>
            </a:xfrm>
            <a:prstGeom prst="rect">
              <a:avLst/>
            </a:prstGeom>
            <a:noFill/>
          </p:spPr>
          <p:txBody>
            <a:bodyPr wrap="square" rtlCol="0">
              <a:spAutoFit/>
            </a:bodyPr>
            <a:lstStyle/>
            <a:p>
              <a:r>
                <a:rPr lang="en-US" altLang="zh-CN" sz="2400" dirty="0">
                  <a:solidFill>
                    <a:schemeClr val="accent5">
                      <a:lumMod val="50000"/>
                    </a:schemeClr>
                  </a:solidFill>
                  <a:latin typeface="Times New Roman" panose="02020603050405020304" pitchFamily="18" charset="0"/>
                  <a:cs typeface="Times New Roman" panose="02020603050405020304" pitchFamily="18" charset="0"/>
                </a:rPr>
                <a:t>Text Clustering</a:t>
              </a:r>
              <a:endParaRPr lang="zh-CN" altLang="en-US" sz="2400" dirty="0">
                <a:solidFill>
                  <a:schemeClr val="accent5">
                    <a:lumMod val="50000"/>
                  </a:schemeClr>
                </a:solidFill>
                <a:latin typeface="Times New Roman" panose="02020603050405020304" pitchFamily="18" charset="0"/>
                <a:cs typeface="Times New Roman" panose="02020603050405020304" pitchFamily="18" charset="0"/>
              </a:endParaRPr>
            </a:p>
          </p:txBody>
        </p:sp>
      </p:grpSp>
      <p:sp>
        <p:nvSpPr>
          <p:cNvPr id="2" name="Date Placeholder 1">
            <a:extLst>
              <a:ext uri="{FF2B5EF4-FFF2-40B4-BE49-F238E27FC236}">
                <a16:creationId xmlns:a16="http://schemas.microsoft.com/office/drawing/2014/main" id="{42B48225-A981-47CF-A744-FE83F1434917}"/>
              </a:ext>
            </a:extLst>
          </p:cNvPr>
          <p:cNvSpPr>
            <a:spLocks noGrp="1"/>
          </p:cNvSpPr>
          <p:nvPr>
            <p:ph type="dt" sz="half" idx="10"/>
          </p:nvPr>
        </p:nvSpPr>
        <p:spPr/>
        <p:txBody>
          <a:bodyPr/>
          <a:lstStyle/>
          <a:p>
            <a:fld id="{A9F9A4AC-D5B3-4E8C-8814-4B9ECC805442}" type="datetime1">
              <a:rPr lang="en-US" smtClean="0"/>
              <a:t>8/21/24</a:t>
            </a:fld>
            <a:endParaRPr lang="en-US"/>
          </a:p>
        </p:txBody>
      </p:sp>
      <p:sp>
        <p:nvSpPr>
          <p:cNvPr id="3" name="Slide Number Placeholder 2">
            <a:extLst>
              <a:ext uri="{FF2B5EF4-FFF2-40B4-BE49-F238E27FC236}">
                <a16:creationId xmlns:a16="http://schemas.microsoft.com/office/drawing/2014/main" id="{4E80EB4B-FA69-4785-8787-B19D77549CB4}"/>
              </a:ext>
            </a:extLst>
          </p:cNvPr>
          <p:cNvSpPr>
            <a:spLocks noGrp="1"/>
          </p:cNvSpPr>
          <p:nvPr>
            <p:ph type="sldNum" sz="quarter" idx="12"/>
          </p:nvPr>
        </p:nvSpPr>
        <p:spPr/>
        <p:txBody>
          <a:bodyPr/>
          <a:lstStyle/>
          <a:p>
            <a:fld id="{04D66074-13DA-4C61-8B58-736C81065B4D}" type="slidenum">
              <a:rPr lang="en-US" smtClean="0"/>
              <a:t>29</a:t>
            </a:fld>
            <a:endParaRPr lang="en-US"/>
          </a:p>
        </p:txBody>
      </p:sp>
      <p:sp>
        <p:nvSpPr>
          <p:cNvPr id="4" name="Rectangle 3">
            <a:extLst>
              <a:ext uri="{FF2B5EF4-FFF2-40B4-BE49-F238E27FC236}">
                <a16:creationId xmlns:a16="http://schemas.microsoft.com/office/drawing/2014/main" id="{2B880B63-799C-4819-9EA2-420C330C2677}"/>
              </a:ext>
            </a:extLst>
          </p:cNvPr>
          <p:cNvSpPr/>
          <p:nvPr/>
        </p:nvSpPr>
        <p:spPr>
          <a:xfrm>
            <a:off x="588764" y="699545"/>
            <a:ext cx="10925666" cy="1384995"/>
          </a:xfrm>
          <a:prstGeom prst="rect">
            <a:avLst/>
          </a:prstGeom>
        </p:spPr>
        <p:txBody>
          <a:bodyPr wrap="square">
            <a:spAutoFit/>
          </a:bodyPr>
          <a:lstStyle/>
          <a:p>
            <a:r>
              <a:rPr lang="en-US" sz="2800" dirty="0"/>
              <a:t>Text clustering is the process of grouping similar documents together based on their content. By clustering text, we can identify patterns and trends that would otherwise be difficult to discern.</a:t>
            </a:r>
          </a:p>
        </p:txBody>
      </p:sp>
      <p:pic>
        <p:nvPicPr>
          <p:cNvPr id="8194" name="Picture 2" descr="Text Clustering using NLP techniques | by Daniel Afrimi | Medium">
            <a:extLst>
              <a:ext uri="{FF2B5EF4-FFF2-40B4-BE49-F238E27FC236}">
                <a16:creationId xmlns:a16="http://schemas.microsoft.com/office/drawing/2014/main" id="{5BBF3BB5-32B6-5669-E161-7F3E903AF2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81300" y="2166797"/>
            <a:ext cx="6213475" cy="38538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2292611"/>
      </p:ext>
    </p:extLst>
  </p:cSld>
  <p:clrMapOvr>
    <a:masterClrMapping/>
  </p:clrMapOvr>
  <p:transition>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334963" y="117437"/>
            <a:ext cx="5217425" cy="499851"/>
            <a:chOff x="334963" y="117437"/>
            <a:chExt cx="4649251" cy="499851"/>
          </a:xfrm>
        </p:grpSpPr>
        <p:grpSp>
          <p:nvGrpSpPr>
            <p:cNvPr id="10" name="组合 9"/>
            <p:cNvGrpSpPr/>
            <p:nvPr/>
          </p:nvGrpSpPr>
          <p:grpSpPr>
            <a:xfrm>
              <a:off x="334963" y="117437"/>
              <a:ext cx="487692" cy="394102"/>
              <a:chOff x="1689101" y="1962151"/>
              <a:chExt cx="2117725" cy="1711325"/>
            </a:xfrm>
            <a:solidFill>
              <a:srgbClr val="002060"/>
            </a:solidFill>
            <a:scene3d>
              <a:camera prst="orthographicFront"/>
              <a:lightRig rig="flat" dir="t"/>
            </a:scene3d>
          </p:grpSpPr>
          <p:sp>
            <p:nvSpPr>
              <p:cNvPr id="14" name="Freeform 6"/>
              <p:cNvSpPr>
                <a:spLocks/>
              </p:cNvSpPr>
              <p:nvPr/>
            </p:nvSpPr>
            <p:spPr bwMode="auto">
              <a:xfrm>
                <a:off x="2016126" y="2319338"/>
                <a:ext cx="1462088" cy="1354138"/>
              </a:xfrm>
              <a:custGeom>
                <a:avLst/>
                <a:gdLst>
                  <a:gd name="T0" fmla="*/ 158 w 537"/>
                  <a:gd name="T1" fmla="*/ 499 h 499"/>
                  <a:gd name="T2" fmla="*/ 1 w 537"/>
                  <a:gd name="T3" fmla="*/ 499 h 499"/>
                  <a:gd name="T4" fmla="*/ 0 w 537"/>
                  <a:gd name="T5" fmla="*/ 483 h 499"/>
                  <a:gd name="T6" fmla="*/ 0 w 537"/>
                  <a:gd name="T7" fmla="*/ 242 h 499"/>
                  <a:gd name="T8" fmla="*/ 7 w 537"/>
                  <a:gd name="T9" fmla="*/ 225 h 499"/>
                  <a:gd name="T10" fmla="*/ 265 w 537"/>
                  <a:gd name="T11" fmla="*/ 3 h 499"/>
                  <a:gd name="T12" fmla="*/ 270 w 537"/>
                  <a:gd name="T13" fmla="*/ 0 h 499"/>
                  <a:gd name="T14" fmla="*/ 332 w 537"/>
                  <a:gd name="T15" fmla="*/ 56 h 499"/>
                  <a:gd name="T16" fmla="*/ 526 w 537"/>
                  <a:gd name="T17" fmla="*/ 228 h 499"/>
                  <a:gd name="T18" fmla="*/ 537 w 537"/>
                  <a:gd name="T19" fmla="*/ 254 h 499"/>
                  <a:gd name="T20" fmla="*/ 537 w 537"/>
                  <a:gd name="T21" fmla="*/ 475 h 499"/>
                  <a:gd name="T22" fmla="*/ 537 w 537"/>
                  <a:gd name="T23" fmla="*/ 498 h 499"/>
                  <a:gd name="T24" fmla="*/ 381 w 537"/>
                  <a:gd name="T25" fmla="*/ 498 h 499"/>
                  <a:gd name="T26" fmla="*/ 380 w 537"/>
                  <a:gd name="T27" fmla="*/ 483 h 499"/>
                  <a:gd name="T28" fmla="*/ 380 w 537"/>
                  <a:gd name="T29" fmla="*/ 375 h 499"/>
                  <a:gd name="T30" fmla="*/ 274 w 537"/>
                  <a:gd name="T31" fmla="*/ 268 h 499"/>
                  <a:gd name="T32" fmla="*/ 159 w 537"/>
                  <a:gd name="T33" fmla="*/ 363 h 499"/>
                  <a:gd name="T34" fmla="*/ 158 w 537"/>
                  <a:gd name="T35" fmla="*/ 456 h 499"/>
                  <a:gd name="T36" fmla="*/ 158 w 537"/>
                  <a:gd name="T37" fmla="*/ 499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37" h="499">
                    <a:moveTo>
                      <a:pt x="158" y="499"/>
                    </a:moveTo>
                    <a:cubicBezTo>
                      <a:pt x="105" y="499"/>
                      <a:pt x="54" y="499"/>
                      <a:pt x="1" y="499"/>
                    </a:cubicBezTo>
                    <a:cubicBezTo>
                      <a:pt x="1" y="493"/>
                      <a:pt x="0" y="488"/>
                      <a:pt x="0" y="483"/>
                    </a:cubicBezTo>
                    <a:cubicBezTo>
                      <a:pt x="0" y="403"/>
                      <a:pt x="0" y="322"/>
                      <a:pt x="0" y="242"/>
                    </a:cubicBezTo>
                    <a:cubicBezTo>
                      <a:pt x="0" y="236"/>
                      <a:pt x="3" y="229"/>
                      <a:pt x="7" y="225"/>
                    </a:cubicBezTo>
                    <a:cubicBezTo>
                      <a:pt x="93" y="151"/>
                      <a:pt x="179" y="77"/>
                      <a:pt x="265" y="3"/>
                    </a:cubicBezTo>
                    <a:cubicBezTo>
                      <a:pt x="266" y="2"/>
                      <a:pt x="267" y="2"/>
                      <a:pt x="270" y="0"/>
                    </a:cubicBezTo>
                    <a:cubicBezTo>
                      <a:pt x="290" y="19"/>
                      <a:pt x="311" y="37"/>
                      <a:pt x="332" y="56"/>
                    </a:cubicBezTo>
                    <a:cubicBezTo>
                      <a:pt x="397" y="113"/>
                      <a:pt x="461" y="171"/>
                      <a:pt x="526" y="228"/>
                    </a:cubicBezTo>
                    <a:cubicBezTo>
                      <a:pt x="534" y="235"/>
                      <a:pt x="537" y="243"/>
                      <a:pt x="537" y="254"/>
                    </a:cubicBezTo>
                    <a:cubicBezTo>
                      <a:pt x="537" y="327"/>
                      <a:pt x="537" y="401"/>
                      <a:pt x="537" y="475"/>
                    </a:cubicBezTo>
                    <a:cubicBezTo>
                      <a:pt x="537" y="483"/>
                      <a:pt x="537" y="490"/>
                      <a:pt x="537" y="498"/>
                    </a:cubicBezTo>
                    <a:cubicBezTo>
                      <a:pt x="484" y="498"/>
                      <a:pt x="434" y="498"/>
                      <a:pt x="381" y="498"/>
                    </a:cubicBezTo>
                    <a:cubicBezTo>
                      <a:pt x="381" y="493"/>
                      <a:pt x="380" y="488"/>
                      <a:pt x="380" y="483"/>
                    </a:cubicBezTo>
                    <a:cubicBezTo>
                      <a:pt x="380" y="447"/>
                      <a:pt x="381" y="411"/>
                      <a:pt x="380" y="375"/>
                    </a:cubicBezTo>
                    <a:cubicBezTo>
                      <a:pt x="379" y="317"/>
                      <a:pt x="333" y="271"/>
                      <a:pt x="274" y="268"/>
                    </a:cubicBezTo>
                    <a:cubicBezTo>
                      <a:pt x="217" y="265"/>
                      <a:pt x="165" y="306"/>
                      <a:pt x="159" y="363"/>
                    </a:cubicBezTo>
                    <a:cubicBezTo>
                      <a:pt x="156" y="394"/>
                      <a:pt x="158" y="425"/>
                      <a:pt x="158" y="456"/>
                    </a:cubicBezTo>
                    <a:cubicBezTo>
                      <a:pt x="158" y="470"/>
                      <a:pt x="158" y="484"/>
                      <a:pt x="158" y="499"/>
                    </a:cubicBezTo>
                    <a:close/>
                  </a:path>
                </a:pathLst>
              </a:custGeom>
              <a:solidFill>
                <a:schemeClr val="accent1"/>
              </a:solidFill>
              <a:ln>
                <a:noFill/>
              </a:ln>
              <a:sp3d extrusionH="7620000" prstMaterial="matte"/>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Times New Roman" panose="02020603050405020304" pitchFamily="18" charset="0"/>
                  <a:cs typeface="Times New Roman" panose="02020603050405020304" pitchFamily="18" charset="0"/>
                </a:endParaRPr>
              </a:p>
            </p:txBody>
          </p:sp>
          <p:sp>
            <p:nvSpPr>
              <p:cNvPr id="15" name="Freeform 7"/>
              <p:cNvSpPr>
                <a:spLocks/>
              </p:cNvSpPr>
              <p:nvPr/>
            </p:nvSpPr>
            <p:spPr bwMode="auto">
              <a:xfrm>
                <a:off x="1689101" y="1962151"/>
                <a:ext cx="2117725" cy="1057275"/>
              </a:xfrm>
              <a:custGeom>
                <a:avLst/>
                <a:gdLst>
                  <a:gd name="T0" fmla="*/ 389 w 778"/>
                  <a:gd name="T1" fmla="*/ 0 h 390"/>
                  <a:gd name="T2" fmla="*/ 541 w 778"/>
                  <a:gd name="T3" fmla="*/ 133 h 390"/>
                  <a:gd name="T4" fmla="*/ 553 w 778"/>
                  <a:gd name="T5" fmla="*/ 111 h 390"/>
                  <a:gd name="T6" fmla="*/ 577 w 778"/>
                  <a:gd name="T7" fmla="*/ 104 h 390"/>
                  <a:gd name="T8" fmla="*/ 640 w 778"/>
                  <a:gd name="T9" fmla="*/ 107 h 390"/>
                  <a:gd name="T10" fmla="*/ 657 w 778"/>
                  <a:gd name="T11" fmla="*/ 130 h 390"/>
                  <a:gd name="T12" fmla="*/ 658 w 778"/>
                  <a:gd name="T13" fmla="*/ 221 h 390"/>
                  <a:gd name="T14" fmla="*/ 667 w 778"/>
                  <a:gd name="T15" fmla="*/ 243 h 390"/>
                  <a:gd name="T16" fmla="*/ 756 w 778"/>
                  <a:gd name="T17" fmla="*/ 321 h 390"/>
                  <a:gd name="T18" fmla="*/ 764 w 778"/>
                  <a:gd name="T19" fmla="*/ 373 h 390"/>
                  <a:gd name="T20" fmla="*/ 710 w 778"/>
                  <a:gd name="T21" fmla="*/ 374 h 390"/>
                  <a:gd name="T22" fmla="*/ 402 w 778"/>
                  <a:gd name="T23" fmla="*/ 104 h 390"/>
                  <a:gd name="T24" fmla="*/ 376 w 778"/>
                  <a:gd name="T25" fmla="*/ 104 h 390"/>
                  <a:gd name="T26" fmla="*/ 67 w 778"/>
                  <a:gd name="T27" fmla="*/ 374 h 390"/>
                  <a:gd name="T28" fmla="*/ 15 w 778"/>
                  <a:gd name="T29" fmla="*/ 375 h 390"/>
                  <a:gd name="T30" fmla="*/ 21 w 778"/>
                  <a:gd name="T31" fmla="*/ 322 h 390"/>
                  <a:gd name="T32" fmla="*/ 289 w 778"/>
                  <a:gd name="T33" fmla="*/ 87 h 390"/>
                  <a:gd name="T34" fmla="*/ 389 w 778"/>
                  <a:gd name="T35" fmla="*/ 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78" h="390">
                    <a:moveTo>
                      <a:pt x="389" y="0"/>
                    </a:moveTo>
                    <a:cubicBezTo>
                      <a:pt x="441" y="45"/>
                      <a:pt x="491" y="90"/>
                      <a:pt x="541" y="133"/>
                    </a:cubicBezTo>
                    <a:cubicBezTo>
                      <a:pt x="545" y="125"/>
                      <a:pt x="547" y="115"/>
                      <a:pt x="553" y="111"/>
                    </a:cubicBezTo>
                    <a:cubicBezTo>
                      <a:pt x="559" y="106"/>
                      <a:pt x="569" y="104"/>
                      <a:pt x="577" y="104"/>
                    </a:cubicBezTo>
                    <a:cubicBezTo>
                      <a:pt x="598" y="104"/>
                      <a:pt x="619" y="105"/>
                      <a:pt x="640" y="107"/>
                    </a:cubicBezTo>
                    <a:cubicBezTo>
                      <a:pt x="653" y="108"/>
                      <a:pt x="658" y="116"/>
                      <a:pt x="657" y="130"/>
                    </a:cubicBezTo>
                    <a:cubicBezTo>
                      <a:pt x="657" y="160"/>
                      <a:pt x="656" y="191"/>
                      <a:pt x="658" y="221"/>
                    </a:cubicBezTo>
                    <a:cubicBezTo>
                      <a:pt x="658" y="229"/>
                      <a:pt x="662" y="238"/>
                      <a:pt x="667" y="243"/>
                    </a:cubicBezTo>
                    <a:cubicBezTo>
                      <a:pt x="696" y="269"/>
                      <a:pt x="726" y="295"/>
                      <a:pt x="756" y="321"/>
                    </a:cubicBezTo>
                    <a:cubicBezTo>
                      <a:pt x="775" y="337"/>
                      <a:pt x="778" y="357"/>
                      <a:pt x="764" y="373"/>
                    </a:cubicBezTo>
                    <a:cubicBezTo>
                      <a:pt x="751" y="390"/>
                      <a:pt x="729" y="390"/>
                      <a:pt x="710" y="374"/>
                    </a:cubicBezTo>
                    <a:cubicBezTo>
                      <a:pt x="608" y="284"/>
                      <a:pt x="505" y="194"/>
                      <a:pt x="402" y="104"/>
                    </a:cubicBezTo>
                    <a:cubicBezTo>
                      <a:pt x="392" y="95"/>
                      <a:pt x="386" y="94"/>
                      <a:pt x="376" y="104"/>
                    </a:cubicBezTo>
                    <a:cubicBezTo>
                      <a:pt x="273" y="194"/>
                      <a:pt x="170" y="284"/>
                      <a:pt x="67" y="374"/>
                    </a:cubicBezTo>
                    <a:cubicBezTo>
                      <a:pt x="49" y="389"/>
                      <a:pt x="29" y="390"/>
                      <a:pt x="15" y="375"/>
                    </a:cubicBezTo>
                    <a:cubicBezTo>
                      <a:pt x="0" y="359"/>
                      <a:pt x="2" y="338"/>
                      <a:pt x="21" y="322"/>
                    </a:cubicBezTo>
                    <a:cubicBezTo>
                      <a:pt x="110" y="244"/>
                      <a:pt x="200" y="165"/>
                      <a:pt x="289" y="87"/>
                    </a:cubicBezTo>
                    <a:cubicBezTo>
                      <a:pt x="322" y="59"/>
                      <a:pt x="355" y="30"/>
                      <a:pt x="389" y="0"/>
                    </a:cubicBezTo>
                    <a:close/>
                  </a:path>
                </a:pathLst>
              </a:custGeom>
              <a:solidFill>
                <a:schemeClr val="accent1"/>
              </a:solidFill>
              <a:ln>
                <a:noFill/>
              </a:ln>
              <a:sp3d extrusionH="7620000" prstMaterial="matte"/>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Times New Roman" panose="02020603050405020304" pitchFamily="18" charset="0"/>
                  <a:cs typeface="Times New Roman" panose="02020603050405020304" pitchFamily="18" charset="0"/>
                </a:endParaRPr>
              </a:p>
            </p:txBody>
          </p:sp>
        </p:grpSp>
        <p:sp>
          <p:nvSpPr>
            <p:cNvPr id="13" name="文本框 12"/>
            <p:cNvSpPr txBox="1"/>
            <p:nvPr/>
          </p:nvSpPr>
          <p:spPr>
            <a:xfrm>
              <a:off x="822289" y="155623"/>
              <a:ext cx="4161925" cy="461665"/>
            </a:xfrm>
            <a:prstGeom prst="rect">
              <a:avLst/>
            </a:prstGeom>
            <a:noFill/>
          </p:spPr>
          <p:txBody>
            <a:bodyPr wrap="square" rtlCol="0">
              <a:spAutoFit/>
            </a:bodyPr>
            <a:lstStyle/>
            <a:p>
              <a:r>
                <a:rPr lang="en-US" altLang="zh-CN" sz="2400" dirty="0">
                  <a:solidFill>
                    <a:schemeClr val="accent5">
                      <a:lumMod val="50000"/>
                    </a:schemeClr>
                  </a:solidFill>
                  <a:latin typeface="Times New Roman" panose="02020603050405020304" pitchFamily="18" charset="0"/>
                  <a:cs typeface="Times New Roman" panose="02020603050405020304" pitchFamily="18" charset="0"/>
                </a:rPr>
                <a:t>Natural language processing (NLP)</a:t>
              </a:r>
              <a:endParaRPr lang="zh-CN" altLang="en-US" sz="2400" dirty="0">
                <a:solidFill>
                  <a:schemeClr val="accent5">
                    <a:lumMod val="50000"/>
                  </a:schemeClr>
                </a:solidFill>
                <a:latin typeface="Times New Roman" panose="02020603050405020304" pitchFamily="18" charset="0"/>
                <a:cs typeface="Times New Roman" panose="02020603050405020304" pitchFamily="18" charset="0"/>
              </a:endParaRPr>
            </a:p>
          </p:txBody>
        </p:sp>
      </p:grpSp>
      <p:sp>
        <p:nvSpPr>
          <p:cNvPr id="3" name="Date Placeholder 2">
            <a:extLst>
              <a:ext uri="{FF2B5EF4-FFF2-40B4-BE49-F238E27FC236}">
                <a16:creationId xmlns:a16="http://schemas.microsoft.com/office/drawing/2014/main" id="{340DEBD4-887A-4476-8E6C-223E61135752}"/>
              </a:ext>
            </a:extLst>
          </p:cNvPr>
          <p:cNvSpPr>
            <a:spLocks noGrp="1"/>
          </p:cNvSpPr>
          <p:nvPr>
            <p:ph type="dt" sz="half" idx="10"/>
          </p:nvPr>
        </p:nvSpPr>
        <p:spPr/>
        <p:txBody>
          <a:bodyPr/>
          <a:lstStyle/>
          <a:p>
            <a:fld id="{C1DB469D-FB17-43B9-9FD7-9EEC40557801}" type="datetime1">
              <a:rPr lang="en-US" smtClean="0"/>
              <a:t>8/21/24</a:t>
            </a:fld>
            <a:endParaRPr lang="en-US"/>
          </a:p>
        </p:txBody>
      </p:sp>
      <p:sp>
        <p:nvSpPr>
          <p:cNvPr id="4" name="Slide Number Placeholder 3">
            <a:extLst>
              <a:ext uri="{FF2B5EF4-FFF2-40B4-BE49-F238E27FC236}">
                <a16:creationId xmlns:a16="http://schemas.microsoft.com/office/drawing/2014/main" id="{72778A09-BE9C-41D6-98C6-33AE90222601}"/>
              </a:ext>
            </a:extLst>
          </p:cNvPr>
          <p:cNvSpPr>
            <a:spLocks noGrp="1"/>
          </p:cNvSpPr>
          <p:nvPr>
            <p:ph type="sldNum" sz="quarter" idx="12"/>
          </p:nvPr>
        </p:nvSpPr>
        <p:spPr/>
        <p:txBody>
          <a:bodyPr/>
          <a:lstStyle/>
          <a:p>
            <a:fld id="{04D66074-13DA-4C61-8B58-736C81065B4D}" type="slidenum">
              <a:rPr lang="en-US" smtClean="0"/>
              <a:t>3</a:t>
            </a:fld>
            <a:endParaRPr lang="en-US"/>
          </a:p>
        </p:txBody>
      </p:sp>
      <p:sp>
        <p:nvSpPr>
          <p:cNvPr id="5" name="Rectangle 4">
            <a:extLst>
              <a:ext uri="{FF2B5EF4-FFF2-40B4-BE49-F238E27FC236}">
                <a16:creationId xmlns:a16="http://schemas.microsoft.com/office/drawing/2014/main" id="{5174B34F-4044-432D-90B3-08214BA6156C}"/>
              </a:ext>
            </a:extLst>
          </p:cNvPr>
          <p:cNvSpPr/>
          <p:nvPr/>
        </p:nvSpPr>
        <p:spPr>
          <a:xfrm>
            <a:off x="1677972" y="850819"/>
            <a:ext cx="8606672" cy="1384995"/>
          </a:xfrm>
          <a:prstGeom prst="rect">
            <a:avLst/>
          </a:prstGeom>
        </p:spPr>
        <p:txBody>
          <a:bodyPr wrap="square">
            <a:spAutoFit/>
          </a:bodyPr>
          <a:lstStyle/>
          <a:p>
            <a:r>
              <a:rPr lang="en-US" sz="2800" dirty="0"/>
              <a:t>Natural language processing (NLP) concerns itself with the interaction between </a:t>
            </a:r>
            <a:r>
              <a:rPr lang="en-US" sz="2800" b="1" dirty="0"/>
              <a:t>natural human languages </a:t>
            </a:r>
            <a:r>
              <a:rPr lang="en-US" sz="2800" dirty="0"/>
              <a:t>and </a:t>
            </a:r>
            <a:r>
              <a:rPr lang="en-US" sz="2800" b="1" dirty="0"/>
              <a:t>computing devices.</a:t>
            </a:r>
          </a:p>
        </p:txBody>
      </p:sp>
      <p:pic>
        <p:nvPicPr>
          <p:cNvPr id="1026" name="Picture 2" descr="Understanding Natural Language | HPCC Systems">
            <a:extLst>
              <a:ext uri="{FF2B5EF4-FFF2-40B4-BE49-F238E27FC236}">
                <a16:creationId xmlns:a16="http://schemas.microsoft.com/office/drawing/2014/main" id="{F68F2BDD-1AFA-AB63-0047-E582DE643F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87373" y="2235814"/>
            <a:ext cx="8606672" cy="456108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67017285-193E-D40C-71DF-DA0520CC5D57}"/>
              </a:ext>
            </a:extLst>
          </p:cNvPr>
          <p:cNvSpPr txBox="1"/>
          <p:nvPr/>
        </p:nvSpPr>
        <p:spPr>
          <a:xfrm>
            <a:off x="6669912" y="6525050"/>
            <a:ext cx="6094070" cy="215444"/>
          </a:xfrm>
          <a:prstGeom prst="rect">
            <a:avLst/>
          </a:prstGeom>
          <a:noFill/>
        </p:spPr>
        <p:txBody>
          <a:bodyPr wrap="square">
            <a:spAutoFit/>
          </a:bodyPr>
          <a:lstStyle/>
          <a:p>
            <a:r>
              <a:rPr lang="en-US" sz="800" dirty="0"/>
              <a:t>https://hpccsystems.com/resources/understanding-natural-language/</a:t>
            </a:r>
          </a:p>
        </p:txBody>
      </p:sp>
    </p:spTree>
    <p:extLst>
      <p:ext uri="{BB962C8B-B14F-4D97-AF65-F5344CB8AC3E}">
        <p14:creationId xmlns:p14="http://schemas.microsoft.com/office/powerpoint/2010/main" val="890342019"/>
      </p:ext>
    </p:extLst>
  </p:cSld>
  <p:clrMapOvr>
    <a:masterClrMapping/>
  </p:clrMapOvr>
  <p:transition>
    <p:push dir="u"/>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334963" y="117437"/>
            <a:ext cx="5217425" cy="499851"/>
            <a:chOff x="334963" y="117437"/>
            <a:chExt cx="4649251" cy="499851"/>
          </a:xfrm>
        </p:grpSpPr>
        <p:grpSp>
          <p:nvGrpSpPr>
            <p:cNvPr id="10" name="组合 9"/>
            <p:cNvGrpSpPr/>
            <p:nvPr/>
          </p:nvGrpSpPr>
          <p:grpSpPr>
            <a:xfrm>
              <a:off x="334963" y="117437"/>
              <a:ext cx="487692" cy="394102"/>
              <a:chOff x="1689101" y="1962151"/>
              <a:chExt cx="2117725" cy="1711325"/>
            </a:xfrm>
            <a:solidFill>
              <a:srgbClr val="002060"/>
            </a:solidFill>
            <a:scene3d>
              <a:camera prst="orthographicFront"/>
              <a:lightRig rig="flat" dir="t"/>
            </a:scene3d>
          </p:grpSpPr>
          <p:sp>
            <p:nvSpPr>
              <p:cNvPr id="14" name="Freeform 6"/>
              <p:cNvSpPr>
                <a:spLocks/>
              </p:cNvSpPr>
              <p:nvPr/>
            </p:nvSpPr>
            <p:spPr bwMode="auto">
              <a:xfrm>
                <a:off x="2016126" y="2319338"/>
                <a:ext cx="1462088" cy="1354138"/>
              </a:xfrm>
              <a:custGeom>
                <a:avLst/>
                <a:gdLst>
                  <a:gd name="T0" fmla="*/ 158 w 537"/>
                  <a:gd name="T1" fmla="*/ 499 h 499"/>
                  <a:gd name="T2" fmla="*/ 1 w 537"/>
                  <a:gd name="T3" fmla="*/ 499 h 499"/>
                  <a:gd name="T4" fmla="*/ 0 w 537"/>
                  <a:gd name="T5" fmla="*/ 483 h 499"/>
                  <a:gd name="T6" fmla="*/ 0 w 537"/>
                  <a:gd name="T7" fmla="*/ 242 h 499"/>
                  <a:gd name="T8" fmla="*/ 7 w 537"/>
                  <a:gd name="T9" fmla="*/ 225 h 499"/>
                  <a:gd name="T10" fmla="*/ 265 w 537"/>
                  <a:gd name="T11" fmla="*/ 3 h 499"/>
                  <a:gd name="T12" fmla="*/ 270 w 537"/>
                  <a:gd name="T13" fmla="*/ 0 h 499"/>
                  <a:gd name="T14" fmla="*/ 332 w 537"/>
                  <a:gd name="T15" fmla="*/ 56 h 499"/>
                  <a:gd name="T16" fmla="*/ 526 w 537"/>
                  <a:gd name="T17" fmla="*/ 228 h 499"/>
                  <a:gd name="T18" fmla="*/ 537 w 537"/>
                  <a:gd name="T19" fmla="*/ 254 h 499"/>
                  <a:gd name="T20" fmla="*/ 537 w 537"/>
                  <a:gd name="T21" fmla="*/ 475 h 499"/>
                  <a:gd name="T22" fmla="*/ 537 w 537"/>
                  <a:gd name="T23" fmla="*/ 498 h 499"/>
                  <a:gd name="T24" fmla="*/ 381 w 537"/>
                  <a:gd name="T25" fmla="*/ 498 h 499"/>
                  <a:gd name="T26" fmla="*/ 380 w 537"/>
                  <a:gd name="T27" fmla="*/ 483 h 499"/>
                  <a:gd name="T28" fmla="*/ 380 w 537"/>
                  <a:gd name="T29" fmla="*/ 375 h 499"/>
                  <a:gd name="T30" fmla="*/ 274 w 537"/>
                  <a:gd name="T31" fmla="*/ 268 h 499"/>
                  <a:gd name="T32" fmla="*/ 159 w 537"/>
                  <a:gd name="T33" fmla="*/ 363 h 499"/>
                  <a:gd name="T34" fmla="*/ 158 w 537"/>
                  <a:gd name="T35" fmla="*/ 456 h 499"/>
                  <a:gd name="T36" fmla="*/ 158 w 537"/>
                  <a:gd name="T37" fmla="*/ 499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37" h="499">
                    <a:moveTo>
                      <a:pt x="158" y="499"/>
                    </a:moveTo>
                    <a:cubicBezTo>
                      <a:pt x="105" y="499"/>
                      <a:pt x="54" y="499"/>
                      <a:pt x="1" y="499"/>
                    </a:cubicBezTo>
                    <a:cubicBezTo>
                      <a:pt x="1" y="493"/>
                      <a:pt x="0" y="488"/>
                      <a:pt x="0" y="483"/>
                    </a:cubicBezTo>
                    <a:cubicBezTo>
                      <a:pt x="0" y="403"/>
                      <a:pt x="0" y="322"/>
                      <a:pt x="0" y="242"/>
                    </a:cubicBezTo>
                    <a:cubicBezTo>
                      <a:pt x="0" y="236"/>
                      <a:pt x="3" y="229"/>
                      <a:pt x="7" y="225"/>
                    </a:cubicBezTo>
                    <a:cubicBezTo>
                      <a:pt x="93" y="151"/>
                      <a:pt x="179" y="77"/>
                      <a:pt x="265" y="3"/>
                    </a:cubicBezTo>
                    <a:cubicBezTo>
                      <a:pt x="266" y="2"/>
                      <a:pt x="267" y="2"/>
                      <a:pt x="270" y="0"/>
                    </a:cubicBezTo>
                    <a:cubicBezTo>
                      <a:pt x="290" y="19"/>
                      <a:pt x="311" y="37"/>
                      <a:pt x="332" y="56"/>
                    </a:cubicBezTo>
                    <a:cubicBezTo>
                      <a:pt x="397" y="113"/>
                      <a:pt x="461" y="171"/>
                      <a:pt x="526" y="228"/>
                    </a:cubicBezTo>
                    <a:cubicBezTo>
                      <a:pt x="534" y="235"/>
                      <a:pt x="537" y="243"/>
                      <a:pt x="537" y="254"/>
                    </a:cubicBezTo>
                    <a:cubicBezTo>
                      <a:pt x="537" y="327"/>
                      <a:pt x="537" y="401"/>
                      <a:pt x="537" y="475"/>
                    </a:cubicBezTo>
                    <a:cubicBezTo>
                      <a:pt x="537" y="483"/>
                      <a:pt x="537" y="490"/>
                      <a:pt x="537" y="498"/>
                    </a:cubicBezTo>
                    <a:cubicBezTo>
                      <a:pt x="484" y="498"/>
                      <a:pt x="434" y="498"/>
                      <a:pt x="381" y="498"/>
                    </a:cubicBezTo>
                    <a:cubicBezTo>
                      <a:pt x="381" y="493"/>
                      <a:pt x="380" y="488"/>
                      <a:pt x="380" y="483"/>
                    </a:cubicBezTo>
                    <a:cubicBezTo>
                      <a:pt x="380" y="447"/>
                      <a:pt x="381" y="411"/>
                      <a:pt x="380" y="375"/>
                    </a:cubicBezTo>
                    <a:cubicBezTo>
                      <a:pt x="379" y="317"/>
                      <a:pt x="333" y="271"/>
                      <a:pt x="274" y="268"/>
                    </a:cubicBezTo>
                    <a:cubicBezTo>
                      <a:pt x="217" y="265"/>
                      <a:pt x="165" y="306"/>
                      <a:pt x="159" y="363"/>
                    </a:cubicBezTo>
                    <a:cubicBezTo>
                      <a:pt x="156" y="394"/>
                      <a:pt x="158" y="425"/>
                      <a:pt x="158" y="456"/>
                    </a:cubicBezTo>
                    <a:cubicBezTo>
                      <a:pt x="158" y="470"/>
                      <a:pt x="158" y="484"/>
                      <a:pt x="158" y="499"/>
                    </a:cubicBezTo>
                    <a:close/>
                  </a:path>
                </a:pathLst>
              </a:custGeom>
              <a:solidFill>
                <a:schemeClr val="accent1"/>
              </a:solidFill>
              <a:ln>
                <a:noFill/>
              </a:ln>
              <a:sp3d extrusionH="7620000" prstMaterial="matte"/>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Times New Roman" panose="02020603050405020304" pitchFamily="18" charset="0"/>
                  <a:cs typeface="Times New Roman" panose="02020603050405020304" pitchFamily="18" charset="0"/>
                </a:endParaRPr>
              </a:p>
            </p:txBody>
          </p:sp>
          <p:sp>
            <p:nvSpPr>
              <p:cNvPr id="15" name="Freeform 7"/>
              <p:cNvSpPr>
                <a:spLocks/>
              </p:cNvSpPr>
              <p:nvPr/>
            </p:nvSpPr>
            <p:spPr bwMode="auto">
              <a:xfrm>
                <a:off x="1689101" y="1962151"/>
                <a:ext cx="2117725" cy="1057275"/>
              </a:xfrm>
              <a:custGeom>
                <a:avLst/>
                <a:gdLst>
                  <a:gd name="T0" fmla="*/ 389 w 778"/>
                  <a:gd name="T1" fmla="*/ 0 h 390"/>
                  <a:gd name="T2" fmla="*/ 541 w 778"/>
                  <a:gd name="T3" fmla="*/ 133 h 390"/>
                  <a:gd name="T4" fmla="*/ 553 w 778"/>
                  <a:gd name="T5" fmla="*/ 111 h 390"/>
                  <a:gd name="T6" fmla="*/ 577 w 778"/>
                  <a:gd name="T7" fmla="*/ 104 h 390"/>
                  <a:gd name="T8" fmla="*/ 640 w 778"/>
                  <a:gd name="T9" fmla="*/ 107 h 390"/>
                  <a:gd name="T10" fmla="*/ 657 w 778"/>
                  <a:gd name="T11" fmla="*/ 130 h 390"/>
                  <a:gd name="T12" fmla="*/ 658 w 778"/>
                  <a:gd name="T13" fmla="*/ 221 h 390"/>
                  <a:gd name="T14" fmla="*/ 667 w 778"/>
                  <a:gd name="T15" fmla="*/ 243 h 390"/>
                  <a:gd name="T16" fmla="*/ 756 w 778"/>
                  <a:gd name="T17" fmla="*/ 321 h 390"/>
                  <a:gd name="T18" fmla="*/ 764 w 778"/>
                  <a:gd name="T19" fmla="*/ 373 h 390"/>
                  <a:gd name="T20" fmla="*/ 710 w 778"/>
                  <a:gd name="T21" fmla="*/ 374 h 390"/>
                  <a:gd name="T22" fmla="*/ 402 w 778"/>
                  <a:gd name="T23" fmla="*/ 104 h 390"/>
                  <a:gd name="T24" fmla="*/ 376 w 778"/>
                  <a:gd name="T25" fmla="*/ 104 h 390"/>
                  <a:gd name="T26" fmla="*/ 67 w 778"/>
                  <a:gd name="T27" fmla="*/ 374 h 390"/>
                  <a:gd name="T28" fmla="*/ 15 w 778"/>
                  <a:gd name="T29" fmla="*/ 375 h 390"/>
                  <a:gd name="T30" fmla="*/ 21 w 778"/>
                  <a:gd name="T31" fmla="*/ 322 h 390"/>
                  <a:gd name="T32" fmla="*/ 289 w 778"/>
                  <a:gd name="T33" fmla="*/ 87 h 390"/>
                  <a:gd name="T34" fmla="*/ 389 w 778"/>
                  <a:gd name="T35" fmla="*/ 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78" h="390">
                    <a:moveTo>
                      <a:pt x="389" y="0"/>
                    </a:moveTo>
                    <a:cubicBezTo>
                      <a:pt x="441" y="45"/>
                      <a:pt x="491" y="90"/>
                      <a:pt x="541" y="133"/>
                    </a:cubicBezTo>
                    <a:cubicBezTo>
                      <a:pt x="545" y="125"/>
                      <a:pt x="547" y="115"/>
                      <a:pt x="553" y="111"/>
                    </a:cubicBezTo>
                    <a:cubicBezTo>
                      <a:pt x="559" y="106"/>
                      <a:pt x="569" y="104"/>
                      <a:pt x="577" y="104"/>
                    </a:cubicBezTo>
                    <a:cubicBezTo>
                      <a:pt x="598" y="104"/>
                      <a:pt x="619" y="105"/>
                      <a:pt x="640" y="107"/>
                    </a:cubicBezTo>
                    <a:cubicBezTo>
                      <a:pt x="653" y="108"/>
                      <a:pt x="658" y="116"/>
                      <a:pt x="657" y="130"/>
                    </a:cubicBezTo>
                    <a:cubicBezTo>
                      <a:pt x="657" y="160"/>
                      <a:pt x="656" y="191"/>
                      <a:pt x="658" y="221"/>
                    </a:cubicBezTo>
                    <a:cubicBezTo>
                      <a:pt x="658" y="229"/>
                      <a:pt x="662" y="238"/>
                      <a:pt x="667" y="243"/>
                    </a:cubicBezTo>
                    <a:cubicBezTo>
                      <a:pt x="696" y="269"/>
                      <a:pt x="726" y="295"/>
                      <a:pt x="756" y="321"/>
                    </a:cubicBezTo>
                    <a:cubicBezTo>
                      <a:pt x="775" y="337"/>
                      <a:pt x="778" y="357"/>
                      <a:pt x="764" y="373"/>
                    </a:cubicBezTo>
                    <a:cubicBezTo>
                      <a:pt x="751" y="390"/>
                      <a:pt x="729" y="390"/>
                      <a:pt x="710" y="374"/>
                    </a:cubicBezTo>
                    <a:cubicBezTo>
                      <a:pt x="608" y="284"/>
                      <a:pt x="505" y="194"/>
                      <a:pt x="402" y="104"/>
                    </a:cubicBezTo>
                    <a:cubicBezTo>
                      <a:pt x="392" y="95"/>
                      <a:pt x="386" y="94"/>
                      <a:pt x="376" y="104"/>
                    </a:cubicBezTo>
                    <a:cubicBezTo>
                      <a:pt x="273" y="194"/>
                      <a:pt x="170" y="284"/>
                      <a:pt x="67" y="374"/>
                    </a:cubicBezTo>
                    <a:cubicBezTo>
                      <a:pt x="49" y="389"/>
                      <a:pt x="29" y="390"/>
                      <a:pt x="15" y="375"/>
                    </a:cubicBezTo>
                    <a:cubicBezTo>
                      <a:pt x="0" y="359"/>
                      <a:pt x="2" y="338"/>
                      <a:pt x="21" y="322"/>
                    </a:cubicBezTo>
                    <a:cubicBezTo>
                      <a:pt x="110" y="244"/>
                      <a:pt x="200" y="165"/>
                      <a:pt x="289" y="87"/>
                    </a:cubicBezTo>
                    <a:cubicBezTo>
                      <a:pt x="322" y="59"/>
                      <a:pt x="355" y="30"/>
                      <a:pt x="389" y="0"/>
                    </a:cubicBezTo>
                    <a:close/>
                  </a:path>
                </a:pathLst>
              </a:custGeom>
              <a:solidFill>
                <a:schemeClr val="accent1"/>
              </a:solidFill>
              <a:ln>
                <a:noFill/>
              </a:ln>
              <a:sp3d extrusionH="7620000" prstMaterial="matte"/>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Times New Roman" panose="02020603050405020304" pitchFamily="18" charset="0"/>
                  <a:cs typeface="Times New Roman" panose="02020603050405020304" pitchFamily="18" charset="0"/>
                </a:endParaRPr>
              </a:p>
            </p:txBody>
          </p:sp>
        </p:grpSp>
        <p:sp>
          <p:nvSpPr>
            <p:cNvPr id="13" name="文本框 12"/>
            <p:cNvSpPr txBox="1"/>
            <p:nvPr/>
          </p:nvSpPr>
          <p:spPr>
            <a:xfrm>
              <a:off x="822289" y="155623"/>
              <a:ext cx="4161925" cy="461665"/>
            </a:xfrm>
            <a:prstGeom prst="rect">
              <a:avLst/>
            </a:prstGeom>
            <a:noFill/>
          </p:spPr>
          <p:txBody>
            <a:bodyPr wrap="square" rtlCol="0">
              <a:spAutoFit/>
            </a:bodyPr>
            <a:lstStyle/>
            <a:p>
              <a:r>
                <a:rPr lang="en-US" altLang="zh-CN" sz="2400" dirty="0">
                  <a:solidFill>
                    <a:schemeClr val="accent5">
                      <a:lumMod val="50000"/>
                    </a:schemeClr>
                  </a:solidFill>
                  <a:latin typeface="Times New Roman" panose="02020603050405020304" pitchFamily="18" charset="0"/>
                  <a:cs typeface="Times New Roman" panose="02020603050405020304" pitchFamily="18" charset="0"/>
                </a:rPr>
                <a:t>Topic Modeling</a:t>
              </a:r>
              <a:endParaRPr lang="zh-CN" altLang="en-US" sz="2400" dirty="0">
                <a:solidFill>
                  <a:schemeClr val="accent5">
                    <a:lumMod val="50000"/>
                  </a:schemeClr>
                </a:solidFill>
                <a:latin typeface="Times New Roman" panose="02020603050405020304" pitchFamily="18" charset="0"/>
                <a:cs typeface="Times New Roman" panose="02020603050405020304" pitchFamily="18" charset="0"/>
              </a:endParaRPr>
            </a:p>
          </p:txBody>
        </p:sp>
      </p:grpSp>
      <p:sp>
        <p:nvSpPr>
          <p:cNvPr id="2" name="Date Placeholder 1">
            <a:extLst>
              <a:ext uri="{FF2B5EF4-FFF2-40B4-BE49-F238E27FC236}">
                <a16:creationId xmlns:a16="http://schemas.microsoft.com/office/drawing/2014/main" id="{42B48225-A981-47CF-A744-FE83F1434917}"/>
              </a:ext>
            </a:extLst>
          </p:cNvPr>
          <p:cNvSpPr>
            <a:spLocks noGrp="1"/>
          </p:cNvSpPr>
          <p:nvPr>
            <p:ph type="dt" sz="half" idx="10"/>
          </p:nvPr>
        </p:nvSpPr>
        <p:spPr/>
        <p:txBody>
          <a:bodyPr/>
          <a:lstStyle/>
          <a:p>
            <a:fld id="{A9F9A4AC-D5B3-4E8C-8814-4B9ECC805442}" type="datetime1">
              <a:rPr lang="en-US" smtClean="0"/>
              <a:t>8/21/24</a:t>
            </a:fld>
            <a:endParaRPr lang="en-US"/>
          </a:p>
        </p:txBody>
      </p:sp>
      <p:sp>
        <p:nvSpPr>
          <p:cNvPr id="3" name="Slide Number Placeholder 2">
            <a:extLst>
              <a:ext uri="{FF2B5EF4-FFF2-40B4-BE49-F238E27FC236}">
                <a16:creationId xmlns:a16="http://schemas.microsoft.com/office/drawing/2014/main" id="{4E80EB4B-FA69-4785-8787-B19D77549CB4}"/>
              </a:ext>
            </a:extLst>
          </p:cNvPr>
          <p:cNvSpPr>
            <a:spLocks noGrp="1"/>
          </p:cNvSpPr>
          <p:nvPr>
            <p:ph type="sldNum" sz="quarter" idx="12"/>
          </p:nvPr>
        </p:nvSpPr>
        <p:spPr/>
        <p:txBody>
          <a:bodyPr/>
          <a:lstStyle/>
          <a:p>
            <a:fld id="{04D66074-13DA-4C61-8B58-736C81065B4D}" type="slidenum">
              <a:rPr lang="en-US" smtClean="0"/>
              <a:t>30</a:t>
            </a:fld>
            <a:endParaRPr lang="en-US"/>
          </a:p>
        </p:txBody>
      </p:sp>
      <p:sp>
        <p:nvSpPr>
          <p:cNvPr id="4" name="Rectangle 3">
            <a:extLst>
              <a:ext uri="{FF2B5EF4-FFF2-40B4-BE49-F238E27FC236}">
                <a16:creationId xmlns:a16="http://schemas.microsoft.com/office/drawing/2014/main" id="{2B880B63-799C-4819-9EA2-420C330C2677}"/>
              </a:ext>
            </a:extLst>
          </p:cNvPr>
          <p:cNvSpPr/>
          <p:nvPr/>
        </p:nvSpPr>
        <p:spPr>
          <a:xfrm>
            <a:off x="588764" y="699545"/>
            <a:ext cx="10925666" cy="3108543"/>
          </a:xfrm>
          <a:prstGeom prst="rect">
            <a:avLst/>
          </a:prstGeom>
        </p:spPr>
        <p:txBody>
          <a:bodyPr wrap="square">
            <a:spAutoFit/>
          </a:bodyPr>
          <a:lstStyle/>
          <a:p>
            <a:r>
              <a:rPr lang="en-US" sz="2800" dirty="0"/>
              <a:t>Topic modeling is a type of </a:t>
            </a:r>
            <a:r>
              <a:rPr lang="en-US" sz="2800" b="1" dirty="0"/>
              <a:t>statistical modeling for discovering the abstract “topics” </a:t>
            </a:r>
            <a:r>
              <a:rPr lang="en-US" sz="2800" dirty="0"/>
              <a:t>that occur in a collection of documents.</a:t>
            </a:r>
          </a:p>
          <a:p>
            <a:endParaRPr lang="en-US" sz="2800" dirty="0"/>
          </a:p>
          <a:p>
            <a:r>
              <a:rPr lang="en-US" sz="2800" dirty="0"/>
              <a:t>Topics can be defined as “a repeating pattern of co-occurring terms in a corpus”. A good topic model should result in – “health”, “doctor”, “patient”, “hospital” for a topic – Healthcare, and “farm”, “crops”, “wheat” for a topic – “Farming”.</a:t>
            </a:r>
            <a:endParaRPr lang="en-US" sz="4000" dirty="0"/>
          </a:p>
        </p:txBody>
      </p:sp>
      <p:pic>
        <p:nvPicPr>
          <p:cNvPr id="5" name="Picture 4">
            <a:extLst>
              <a:ext uri="{FF2B5EF4-FFF2-40B4-BE49-F238E27FC236}">
                <a16:creationId xmlns:a16="http://schemas.microsoft.com/office/drawing/2014/main" id="{53A84151-15F4-4B4A-B874-68B4DF33B629}"/>
              </a:ext>
            </a:extLst>
          </p:cNvPr>
          <p:cNvPicPr>
            <a:picLocks noChangeAspect="1"/>
          </p:cNvPicPr>
          <p:nvPr/>
        </p:nvPicPr>
        <p:blipFill>
          <a:blip r:embed="rId2"/>
          <a:stretch>
            <a:fillRect/>
          </a:stretch>
        </p:blipFill>
        <p:spPr>
          <a:xfrm>
            <a:off x="3345877" y="3745723"/>
            <a:ext cx="5500246" cy="2956654"/>
          </a:xfrm>
          <a:prstGeom prst="rect">
            <a:avLst/>
          </a:prstGeom>
        </p:spPr>
      </p:pic>
    </p:spTree>
    <p:extLst>
      <p:ext uri="{BB962C8B-B14F-4D97-AF65-F5344CB8AC3E}">
        <p14:creationId xmlns:p14="http://schemas.microsoft.com/office/powerpoint/2010/main" val="420984296"/>
      </p:ext>
    </p:extLst>
  </p:cSld>
  <p:clrMapOvr>
    <a:masterClrMapping/>
  </p:clrMapOvr>
  <p:transition>
    <p:push dir="u"/>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334963" y="117437"/>
            <a:ext cx="5217425" cy="499851"/>
            <a:chOff x="334963" y="117437"/>
            <a:chExt cx="4649251" cy="499851"/>
          </a:xfrm>
        </p:grpSpPr>
        <p:grpSp>
          <p:nvGrpSpPr>
            <p:cNvPr id="10" name="组合 9"/>
            <p:cNvGrpSpPr/>
            <p:nvPr/>
          </p:nvGrpSpPr>
          <p:grpSpPr>
            <a:xfrm>
              <a:off x="334963" y="117437"/>
              <a:ext cx="487692" cy="394102"/>
              <a:chOff x="1689101" y="1962151"/>
              <a:chExt cx="2117725" cy="1711325"/>
            </a:xfrm>
            <a:solidFill>
              <a:srgbClr val="002060"/>
            </a:solidFill>
            <a:scene3d>
              <a:camera prst="orthographicFront"/>
              <a:lightRig rig="flat" dir="t"/>
            </a:scene3d>
          </p:grpSpPr>
          <p:sp>
            <p:nvSpPr>
              <p:cNvPr id="14" name="Freeform 6"/>
              <p:cNvSpPr>
                <a:spLocks/>
              </p:cNvSpPr>
              <p:nvPr/>
            </p:nvSpPr>
            <p:spPr bwMode="auto">
              <a:xfrm>
                <a:off x="2016126" y="2319338"/>
                <a:ext cx="1462088" cy="1354138"/>
              </a:xfrm>
              <a:custGeom>
                <a:avLst/>
                <a:gdLst>
                  <a:gd name="T0" fmla="*/ 158 w 537"/>
                  <a:gd name="T1" fmla="*/ 499 h 499"/>
                  <a:gd name="T2" fmla="*/ 1 w 537"/>
                  <a:gd name="T3" fmla="*/ 499 h 499"/>
                  <a:gd name="T4" fmla="*/ 0 w 537"/>
                  <a:gd name="T5" fmla="*/ 483 h 499"/>
                  <a:gd name="T6" fmla="*/ 0 w 537"/>
                  <a:gd name="T7" fmla="*/ 242 h 499"/>
                  <a:gd name="T8" fmla="*/ 7 w 537"/>
                  <a:gd name="T9" fmla="*/ 225 h 499"/>
                  <a:gd name="T10" fmla="*/ 265 w 537"/>
                  <a:gd name="T11" fmla="*/ 3 h 499"/>
                  <a:gd name="T12" fmla="*/ 270 w 537"/>
                  <a:gd name="T13" fmla="*/ 0 h 499"/>
                  <a:gd name="T14" fmla="*/ 332 w 537"/>
                  <a:gd name="T15" fmla="*/ 56 h 499"/>
                  <a:gd name="T16" fmla="*/ 526 w 537"/>
                  <a:gd name="T17" fmla="*/ 228 h 499"/>
                  <a:gd name="T18" fmla="*/ 537 w 537"/>
                  <a:gd name="T19" fmla="*/ 254 h 499"/>
                  <a:gd name="T20" fmla="*/ 537 w 537"/>
                  <a:gd name="T21" fmla="*/ 475 h 499"/>
                  <a:gd name="T22" fmla="*/ 537 w 537"/>
                  <a:gd name="T23" fmla="*/ 498 h 499"/>
                  <a:gd name="T24" fmla="*/ 381 w 537"/>
                  <a:gd name="T25" fmla="*/ 498 h 499"/>
                  <a:gd name="T26" fmla="*/ 380 w 537"/>
                  <a:gd name="T27" fmla="*/ 483 h 499"/>
                  <a:gd name="T28" fmla="*/ 380 w 537"/>
                  <a:gd name="T29" fmla="*/ 375 h 499"/>
                  <a:gd name="T30" fmla="*/ 274 w 537"/>
                  <a:gd name="T31" fmla="*/ 268 h 499"/>
                  <a:gd name="T32" fmla="*/ 159 w 537"/>
                  <a:gd name="T33" fmla="*/ 363 h 499"/>
                  <a:gd name="T34" fmla="*/ 158 w 537"/>
                  <a:gd name="T35" fmla="*/ 456 h 499"/>
                  <a:gd name="T36" fmla="*/ 158 w 537"/>
                  <a:gd name="T37" fmla="*/ 499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37" h="499">
                    <a:moveTo>
                      <a:pt x="158" y="499"/>
                    </a:moveTo>
                    <a:cubicBezTo>
                      <a:pt x="105" y="499"/>
                      <a:pt x="54" y="499"/>
                      <a:pt x="1" y="499"/>
                    </a:cubicBezTo>
                    <a:cubicBezTo>
                      <a:pt x="1" y="493"/>
                      <a:pt x="0" y="488"/>
                      <a:pt x="0" y="483"/>
                    </a:cubicBezTo>
                    <a:cubicBezTo>
                      <a:pt x="0" y="403"/>
                      <a:pt x="0" y="322"/>
                      <a:pt x="0" y="242"/>
                    </a:cubicBezTo>
                    <a:cubicBezTo>
                      <a:pt x="0" y="236"/>
                      <a:pt x="3" y="229"/>
                      <a:pt x="7" y="225"/>
                    </a:cubicBezTo>
                    <a:cubicBezTo>
                      <a:pt x="93" y="151"/>
                      <a:pt x="179" y="77"/>
                      <a:pt x="265" y="3"/>
                    </a:cubicBezTo>
                    <a:cubicBezTo>
                      <a:pt x="266" y="2"/>
                      <a:pt x="267" y="2"/>
                      <a:pt x="270" y="0"/>
                    </a:cubicBezTo>
                    <a:cubicBezTo>
                      <a:pt x="290" y="19"/>
                      <a:pt x="311" y="37"/>
                      <a:pt x="332" y="56"/>
                    </a:cubicBezTo>
                    <a:cubicBezTo>
                      <a:pt x="397" y="113"/>
                      <a:pt x="461" y="171"/>
                      <a:pt x="526" y="228"/>
                    </a:cubicBezTo>
                    <a:cubicBezTo>
                      <a:pt x="534" y="235"/>
                      <a:pt x="537" y="243"/>
                      <a:pt x="537" y="254"/>
                    </a:cubicBezTo>
                    <a:cubicBezTo>
                      <a:pt x="537" y="327"/>
                      <a:pt x="537" y="401"/>
                      <a:pt x="537" y="475"/>
                    </a:cubicBezTo>
                    <a:cubicBezTo>
                      <a:pt x="537" y="483"/>
                      <a:pt x="537" y="490"/>
                      <a:pt x="537" y="498"/>
                    </a:cubicBezTo>
                    <a:cubicBezTo>
                      <a:pt x="484" y="498"/>
                      <a:pt x="434" y="498"/>
                      <a:pt x="381" y="498"/>
                    </a:cubicBezTo>
                    <a:cubicBezTo>
                      <a:pt x="381" y="493"/>
                      <a:pt x="380" y="488"/>
                      <a:pt x="380" y="483"/>
                    </a:cubicBezTo>
                    <a:cubicBezTo>
                      <a:pt x="380" y="447"/>
                      <a:pt x="381" y="411"/>
                      <a:pt x="380" y="375"/>
                    </a:cubicBezTo>
                    <a:cubicBezTo>
                      <a:pt x="379" y="317"/>
                      <a:pt x="333" y="271"/>
                      <a:pt x="274" y="268"/>
                    </a:cubicBezTo>
                    <a:cubicBezTo>
                      <a:pt x="217" y="265"/>
                      <a:pt x="165" y="306"/>
                      <a:pt x="159" y="363"/>
                    </a:cubicBezTo>
                    <a:cubicBezTo>
                      <a:pt x="156" y="394"/>
                      <a:pt x="158" y="425"/>
                      <a:pt x="158" y="456"/>
                    </a:cubicBezTo>
                    <a:cubicBezTo>
                      <a:pt x="158" y="470"/>
                      <a:pt x="158" y="484"/>
                      <a:pt x="158" y="499"/>
                    </a:cubicBezTo>
                    <a:close/>
                  </a:path>
                </a:pathLst>
              </a:custGeom>
              <a:solidFill>
                <a:schemeClr val="accent1"/>
              </a:solidFill>
              <a:ln>
                <a:noFill/>
              </a:ln>
              <a:sp3d extrusionH="7620000" prstMaterial="matte"/>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Times New Roman" panose="02020603050405020304" pitchFamily="18" charset="0"/>
                  <a:cs typeface="Times New Roman" panose="02020603050405020304" pitchFamily="18" charset="0"/>
                </a:endParaRPr>
              </a:p>
            </p:txBody>
          </p:sp>
          <p:sp>
            <p:nvSpPr>
              <p:cNvPr id="15" name="Freeform 7"/>
              <p:cNvSpPr>
                <a:spLocks/>
              </p:cNvSpPr>
              <p:nvPr/>
            </p:nvSpPr>
            <p:spPr bwMode="auto">
              <a:xfrm>
                <a:off x="1689101" y="1962151"/>
                <a:ext cx="2117725" cy="1057275"/>
              </a:xfrm>
              <a:custGeom>
                <a:avLst/>
                <a:gdLst>
                  <a:gd name="T0" fmla="*/ 389 w 778"/>
                  <a:gd name="T1" fmla="*/ 0 h 390"/>
                  <a:gd name="T2" fmla="*/ 541 w 778"/>
                  <a:gd name="T3" fmla="*/ 133 h 390"/>
                  <a:gd name="T4" fmla="*/ 553 w 778"/>
                  <a:gd name="T5" fmla="*/ 111 h 390"/>
                  <a:gd name="T6" fmla="*/ 577 w 778"/>
                  <a:gd name="T7" fmla="*/ 104 h 390"/>
                  <a:gd name="T8" fmla="*/ 640 w 778"/>
                  <a:gd name="T9" fmla="*/ 107 h 390"/>
                  <a:gd name="T10" fmla="*/ 657 w 778"/>
                  <a:gd name="T11" fmla="*/ 130 h 390"/>
                  <a:gd name="T12" fmla="*/ 658 w 778"/>
                  <a:gd name="T13" fmla="*/ 221 h 390"/>
                  <a:gd name="T14" fmla="*/ 667 w 778"/>
                  <a:gd name="T15" fmla="*/ 243 h 390"/>
                  <a:gd name="T16" fmla="*/ 756 w 778"/>
                  <a:gd name="T17" fmla="*/ 321 h 390"/>
                  <a:gd name="T18" fmla="*/ 764 w 778"/>
                  <a:gd name="T19" fmla="*/ 373 h 390"/>
                  <a:gd name="T20" fmla="*/ 710 w 778"/>
                  <a:gd name="T21" fmla="*/ 374 h 390"/>
                  <a:gd name="T22" fmla="*/ 402 w 778"/>
                  <a:gd name="T23" fmla="*/ 104 h 390"/>
                  <a:gd name="T24" fmla="*/ 376 w 778"/>
                  <a:gd name="T25" fmla="*/ 104 h 390"/>
                  <a:gd name="T26" fmla="*/ 67 w 778"/>
                  <a:gd name="T27" fmla="*/ 374 h 390"/>
                  <a:gd name="T28" fmla="*/ 15 w 778"/>
                  <a:gd name="T29" fmla="*/ 375 h 390"/>
                  <a:gd name="T30" fmla="*/ 21 w 778"/>
                  <a:gd name="T31" fmla="*/ 322 h 390"/>
                  <a:gd name="T32" fmla="*/ 289 w 778"/>
                  <a:gd name="T33" fmla="*/ 87 h 390"/>
                  <a:gd name="T34" fmla="*/ 389 w 778"/>
                  <a:gd name="T35" fmla="*/ 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78" h="390">
                    <a:moveTo>
                      <a:pt x="389" y="0"/>
                    </a:moveTo>
                    <a:cubicBezTo>
                      <a:pt x="441" y="45"/>
                      <a:pt x="491" y="90"/>
                      <a:pt x="541" y="133"/>
                    </a:cubicBezTo>
                    <a:cubicBezTo>
                      <a:pt x="545" y="125"/>
                      <a:pt x="547" y="115"/>
                      <a:pt x="553" y="111"/>
                    </a:cubicBezTo>
                    <a:cubicBezTo>
                      <a:pt x="559" y="106"/>
                      <a:pt x="569" y="104"/>
                      <a:pt x="577" y="104"/>
                    </a:cubicBezTo>
                    <a:cubicBezTo>
                      <a:pt x="598" y="104"/>
                      <a:pt x="619" y="105"/>
                      <a:pt x="640" y="107"/>
                    </a:cubicBezTo>
                    <a:cubicBezTo>
                      <a:pt x="653" y="108"/>
                      <a:pt x="658" y="116"/>
                      <a:pt x="657" y="130"/>
                    </a:cubicBezTo>
                    <a:cubicBezTo>
                      <a:pt x="657" y="160"/>
                      <a:pt x="656" y="191"/>
                      <a:pt x="658" y="221"/>
                    </a:cubicBezTo>
                    <a:cubicBezTo>
                      <a:pt x="658" y="229"/>
                      <a:pt x="662" y="238"/>
                      <a:pt x="667" y="243"/>
                    </a:cubicBezTo>
                    <a:cubicBezTo>
                      <a:pt x="696" y="269"/>
                      <a:pt x="726" y="295"/>
                      <a:pt x="756" y="321"/>
                    </a:cubicBezTo>
                    <a:cubicBezTo>
                      <a:pt x="775" y="337"/>
                      <a:pt x="778" y="357"/>
                      <a:pt x="764" y="373"/>
                    </a:cubicBezTo>
                    <a:cubicBezTo>
                      <a:pt x="751" y="390"/>
                      <a:pt x="729" y="390"/>
                      <a:pt x="710" y="374"/>
                    </a:cubicBezTo>
                    <a:cubicBezTo>
                      <a:pt x="608" y="284"/>
                      <a:pt x="505" y="194"/>
                      <a:pt x="402" y="104"/>
                    </a:cubicBezTo>
                    <a:cubicBezTo>
                      <a:pt x="392" y="95"/>
                      <a:pt x="386" y="94"/>
                      <a:pt x="376" y="104"/>
                    </a:cubicBezTo>
                    <a:cubicBezTo>
                      <a:pt x="273" y="194"/>
                      <a:pt x="170" y="284"/>
                      <a:pt x="67" y="374"/>
                    </a:cubicBezTo>
                    <a:cubicBezTo>
                      <a:pt x="49" y="389"/>
                      <a:pt x="29" y="390"/>
                      <a:pt x="15" y="375"/>
                    </a:cubicBezTo>
                    <a:cubicBezTo>
                      <a:pt x="0" y="359"/>
                      <a:pt x="2" y="338"/>
                      <a:pt x="21" y="322"/>
                    </a:cubicBezTo>
                    <a:cubicBezTo>
                      <a:pt x="110" y="244"/>
                      <a:pt x="200" y="165"/>
                      <a:pt x="289" y="87"/>
                    </a:cubicBezTo>
                    <a:cubicBezTo>
                      <a:pt x="322" y="59"/>
                      <a:pt x="355" y="30"/>
                      <a:pt x="389" y="0"/>
                    </a:cubicBezTo>
                    <a:close/>
                  </a:path>
                </a:pathLst>
              </a:custGeom>
              <a:solidFill>
                <a:schemeClr val="accent1"/>
              </a:solidFill>
              <a:ln>
                <a:noFill/>
              </a:ln>
              <a:sp3d extrusionH="7620000" prstMaterial="matte"/>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Times New Roman" panose="02020603050405020304" pitchFamily="18" charset="0"/>
                  <a:cs typeface="Times New Roman" panose="02020603050405020304" pitchFamily="18" charset="0"/>
                </a:endParaRPr>
              </a:p>
            </p:txBody>
          </p:sp>
        </p:grpSp>
        <p:sp>
          <p:nvSpPr>
            <p:cNvPr id="13" name="文本框 12"/>
            <p:cNvSpPr txBox="1"/>
            <p:nvPr/>
          </p:nvSpPr>
          <p:spPr>
            <a:xfrm>
              <a:off x="822289" y="155623"/>
              <a:ext cx="4161925" cy="461665"/>
            </a:xfrm>
            <a:prstGeom prst="rect">
              <a:avLst/>
            </a:prstGeom>
            <a:noFill/>
          </p:spPr>
          <p:txBody>
            <a:bodyPr wrap="square" rtlCol="0">
              <a:spAutoFit/>
            </a:bodyPr>
            <a:lstStyle/>
            <a:p>
              <a:r>
                <a:rPr lang="en-US" altLang="zh-CN" sz="2400" dirty="0">
                  <a:solidFill>
                    <a:schemeClr val="accent5">
                      <a:lumMod val="50000"/>
                    </a:schemeClr>
                  </a:solidFill>
                  <a:latin typeface="Times New Roman" panose="02020603050405020304" pitchFamily="18" charset="0"/>
                  <a:cs typeface="Times New Roman" panose="02020603050405020304" pitchFamily="18" charset="0"/>
                </a:rPr>
                <a:t>Text Classification</a:t>
              </a:r>
            </a:p>
          </p:txBody>
        </p:sp>
      </p:grpSp>
      <p:sp>
        <p:nvSpPr>
          <p:cNvPr id="2" name="Date Placeholder 1">
            <a:extLst>
              <a:ext uri="{FF2B5EF4-FFF2-40B4-BE49-F238E27FC236}">
                <a16:creationId xmlns:a16="http://schemas.microsoft.com/office/drawing/2014/main" id="{09D727E9-78A9-447C-B630-0B41AFBF2386}"/>
              </a:ext>
            </a:extLst>
          </p:cNvPr>
          <p:cNvSpPr>
            <a:spLocks noGrp="1"/>
          </p:cNvSpPr>
          <p:nvPr>
            <p:ph type="dt" sz="half" idx="10"/>
          </p:nvPr>
        </p:nvSpPr>
        <p:spPr/>
        <p:txBody>
          <a:bodyPr/>
          <a:lstStyle/>
          <a:p>
            <a:fld id="{345308B4-373E-444E-93D3-E61622D3274D}" type="datetime1">
              <a:rPr lang="en-US" smtClean="0"/>
              <a:t>8/21/24</a:t>
            </a:fld>
            <a:endParaRPr lang="en-US"/>
          </a:p>
        </p:txBody>
      </p:sp>
      <p:sp>
        <p:nvSpPr>
          <p:cNvPr id="3" name="Slide Number Placeholder 2">
            <a:extLst>
              <a:ext uri="{FF2B5EF4-FFF2-40B4-BE49-F238E27FC236}">
                <a16:creationId xmlns:a16="http://schemas.microsoft.com/office/drawing/2014/main" id="{A6315C6C-2092-4CC6-99DD-F0EB39B447DE}"/>
              </a:ext>
            </a:extLst>
          </p:cNvPr>
          <p:cNvSpPr>
            <a:spLocks noGrp="1"/>
          </p:cNvSpPr>
          <p:nvPr>
            <p:ph type="sldNum" sz="quarter" idx="12"/>
          </p:nvPr>
        </p:nvSpPr>
        <p:spPr/>
        <p:txBody>
          <a:bodyPr/>
          <a:lstStyle/>
          <a:p>
            <a:fld id="{04D66074-13DA-4C61-8B58-736C81065B4D}" type="slidenum">
              <a:rPr lang="en-US" smtClean="0"/>
              <a:t>31</a:t>
            </a:fld>
            <a:endParaRPr lang="en-US"/>
          </a:p>
        </p:txBody>
      </p:sp>
      <p:sp>
        <p:nvSpPr>
          <p:cNvPr id="4" name="Rectangle 3">
            <a:extLst>
              <a:ext uri="{FF2B5EF4-FFF2-40B4-BE49-F238E27FC236}">
                <a16:creationId xmlns:a16="http://schemas.microsoft.com/office/drawing/2014/main" id="{6B700CC9-E430-400B-87D2-4F70F95425DC}"/>
              </a:ext>
            </a:extLst>
          </p:cNvPr>
          <p:cNvSpPr/>
          <p:nvPr/>
        </p:nvSpPr>
        <p:spPr>
          <a:xfrm>
            <a:off x="608403" y="655474"/>
            <a:ext cx="10420958" cy="1815882"/>
          </a:xfrm>
          <a:prstGeom prst="rect">
            <a:avLst/>
          </a:prstGeom>
        </p:spPr>
        <p:txBody>
          <a:bodyPr wrap="square">
            <a:spAutoFit/>
          </a:bodyPr>
          <a:lstStyle/>
          <a:p>
            <a:r>
              <a:rPr lang="en-US" sz="2800" dirty="0"/>
              <a:t>Text classification is the process of </a:t>
            </a:r>
            <a:r>
              <a:rPr lang="en-US" sz="2800" b="1" dirty="0"/>
              <a:t>assigning tags or categories to text according to its content</a:t>
            </a:r>
            <a:r>
              <a:rPr lang="en-US" sz="2800" dirty="0"/>
              <a:t>. It’s one of the fundamental tasks in Natural Language Processing (NLP) with broad applications such as sentiment analysis, topic labeling, spam detection, and intent detection.</a:t>
            </a:r>
          </a:p>
        </p:txBody>
      </p:sp>
      <p:pic>
        <p:nvPicPr>
          <p:cNvPr id="6" name="Picture 5">
            <a:extLst>
              <a:ext uri="{FF2B5EF4-FFF2-40B4-BE49-F238E27FC236}">
                <a16:creationId xmlns:a16="http://schemas.microsoft.com/office/drawing/2014/main" id="{83CF60B6-650D-4862-ABEB-9E44F5CE147D}"/>
              </a:ext>
            </a:extLst>
          </p:cNvPr>
          <p:cNvPicPr>
            <a:picLocks noChangeAspect="1"/>
          </p:cNvPicPr>
          <p:nvPr/>
        </p:nvPicPr>
        <p:blipFill>
          <a:blip r:embed="rId3"/>
          <a:stretch>
            <a:fillRect/>
          </a:stretch>
        </p:blipFill>
        <p:spPr>
          <a:xfrm>
            <a:off x="2724346" y="2484442"/>
            <a:ext cx="7212978" cy="4359584"/>
          </a:xfrm>
          <a:prstGeom prst="rect">
            <a:avLst/>
          </a:prstGeom>
        </p:spPr>
      </p:pic>
    </p:spTree>
    <p:extLst>
      <p:ext uri="{BB962C8B-B14F-4D97-AF65-F5344CB8AC3E}">
        <p14:creationId xmlns:p14="http://schemas.microsoft.com/office/powerpoint/2010/main" val="4181458126"/>
      </p:ext>
    </p:extLst>
  </p:cSld>
  <p:clrMapOvr>
    <a:masterClrMapping/>
  </p:clrMapOvr>
  <p:transition>
    <p:push dir="u"/>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334963" y="117437"/>
            <a:ext cx="5217425" cy="499851"/>
            <a:chOff x="334963" y="117437"/>
            <a:chExt cx="4649251" cy="499851"/>
          </a:xfrm>
        </p:grpSpPr>
        <p:grpSp>
          <p:nvGrpSpPr>
            <p:cNvPr id="10" name="组合 9"/>
            <p:cNvGrpSpPr/>
            <p:nvPr/>
          </p:nvGrpSpPr>
          <p:grpSpPr>
            <a:xfrm>
              <a:off x="334963" y="117437"/>
              <a:ext cx="487692" cy="394102"/>
              <a:chOff x="1689101" y="1962151"/>
              <a:chExt cx="2117725" cy="1711325"/>
            </a:xfrm>
            <a:solidFill>
              <a:srgbClr val="002060"/>
            </a:solidFill>
            <a:scene3d>
              <a:camera prst="orthographicFront"/>
              <a:lightRig rig="flat" dir="t"/>
            </a:scene3d>
          </p:grpSpPr>
          <p:sp>
            <p:nvSpPr>
              <p:cNvPr id="14" name="Freeform 6"/>
              <p:cNvSpPr>
                <a:spLocks/>
              </p:cNvSpPr>
              <p:nvPr/>
            </p:nvSpPr>
            <p:spPr bwMode="auto">
              <a:xfrm>
                <a:off x="2016126" y="2319338"/>
                <a:ext cx="1462088" cy="1354138"/>
              </a:xfrm>
              <a:custGeom>
                <a:avLst/>
                <a:gdLst>
                  <a:gd name="T0" fmla="*/ 158 w 537"/>
                  <a:gd name="T1" fmla="*/ 499 h 499"/>
                  <a:gd name="T2" fmla="*/ 1 w 537"/>
                  <a:gd name="T3" fmla="*/ 499 h 499"/>
                  <a:gd name="T4" fmla="*/ 0 w 537"/>
                  <a:gd name="T5" fmla="*/ 483 h 499"/>
                  <a:gd name="T6" fmla="*/ 0 w 537"/>
                  <a:gd name="T7" fmla="*/ 242 h 499"/>
                  <a:gd name="T8" fmla="*/ 7 w 537"/>
                  <a:gd name="T9" fmla="*/ 225 h 499"/>
                  <a:gd name="T10" fmla="*/ 265 w 537"/>
                  <a:gd name="T11" fmla="*/ 3 h 499"/>
                  <a:gd name="T12" fmla="*/ 270 w 537"/>
                  <a:gd name="T13" fmla="*/ 0 h 499"/>
                  <a:gd name="T14" fmla="*/ 332 w 537"/>
                  <a:gd name="T15" fmla="*/ 56 h 499"/>
                  <a:gd name="T16" fmla="*/ 526 w 537"/>
                  <a:gd name="T17" fmla="*/ 228 h 499"/>
                  <a:gd name="T18" fmla="*/ 537 w 537"/>
                  <a:gd name="T19" fmla="*/ 254 h 499"/>
                  <a:gd name="T20" fmla="*/ 537 w 537"/>
                  <a:gd name="T21" fmla="*/ 475 h 499"/>
                  <a:gd name="T22" fmla="*/ 537 w 537"/>
                  <a:gd name="T23" fmla="*/ 498 h 499"/>
                  <a:gd name="T24" fmla="*/ 381 w 537"/>
                  <a:gd name="T25" fmla="*/ 498 h 499"/>
                  <a:gd name="T26" fmla="*/ 380 w 537"/>
                  <a:gd name="T27" fmla="*/ 483 h 499"/>
                  <a:gd name="T28" fmla="*/ 380 w 537"/>
                  <a:gd name="T29" fmla="*/ 375 h 499"/>
                  <a:gd name="T30" fmla="*/ 274 w 537"/>
                  <a:gd name="T31" fmla="*/ 268 h 499"/>
                  <a:gd name="T32" fmla="*/ 159 w 537"/>
                  <a:gd name="T33" fmla="*/ 363 h 499"/>
                  <a:gd name="T34" fmla="*/ 158 w 537"/>
                  <a:gd name="T35" fmla="*/ 456 h 499"/>
                  <a:gd name="T36" fmla="*/ 158 w 537"/>
                  <a:gd name="T37" fmla="*/ 499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37" h="499">
                    <a:moveTo>
                      <a:pt x="158" y="499"/>
                    </a:moveTo>
                    <a:cubicBezTo>
                      <a:pt x="105" y="499"/>
                      <a:pt x="54" y="499"/>
                      <a:pt x="1" y="499"/>
                    </a:cubicBezTo>
                    <a:cubicBezTo>
                      <a:pt x="1" y="493"/>
                      <a:pt x="0" y="488"/>
                      <a:pt x="0" y="483"/>
                    </a:cubicBezTo>
                    <a:cubicBezTo>
                      <a:pt x="0" y="403"/>
                      <a:pt x="0" y="322"/>
                      <a:pt x="0" y="242"/>
                    </a:cubicBezTo>
                    <a:cubicBezTo>
                      <a:pt x="0" y="236"/>
                      <a:pt x="3" y="229"/>
                      <a:pt x="7" y="225"/>
                    </a:cubicBezTo>
                    <a:cubicBezTo>
                      <a:pt x="93" y="151"/>
                      <a:pt x="179" y="77"/>
                      <a:pt x="265" y="3"/>
                    </a:cubicBezTo>
                    <a:cubicBezTo>
                      <a:pt x="266" y="2"/>
                      <a:pt x="267" y="2"/>
                      <a:pt x="270" y="0"/>
                    </a:cubicBezTo>
                    <a:cubicBezTo>
                      <a:pt x="290" y="19"/>
                      <a:pt x="311" y="37"/>
                      <a:pt x="332" y="56"/>
                    </a:cubicBezTo>
                    <a:cubicBezTo>
                      <a:pt x="397" y="113"/>
                      <a:pt x="461" y="171"/>
                      <a:pt x="526" y="228"/>
                    </a:cubicBezTo>
                    <a:cubicBezTo>
                      <a:pt x="534" y="235"/>
                      <a:pt x="537" y="243"/>
                      <a:pt x="537" y="254"/>
                    </a:cubicBezTo>
                    <a:cubicBezTo>
                      <a:pt x="537" y="327"/>
                      <a:pt x="537" y="401"/>
                      <a:pt x="537" y="475"/>
                    </a:cubicBezTo>
                    <a:cubicBezTo>
                      <a:pt x="537" y="483"/>
                      <a:pt x="537" y="490"/>
                      <a:pt x="537" y="498"/>
                    </a:cubicBezTo>
                    <a:cubicBezTo>
                      <a:pt x="484" y="498"/>
                      <a:pt x="434" y="498"/>
                      <a:pt x="381" y="498"/>
                    </a:cubicBezTo>
                    <a:cubicBezTo>
                      <a:pt x="381" y="493"/>
                      <a:pt x="380" y="488"/>
                      <a:pt x="380" y="483"/>
                    </a:cubicBezTo>
                    <a:cubicBezTo>
                      <a:pt x="380" y="447"/>
                      <a:pt x="381" y="411"/>
                      <a:pt x="380" y="375"/>
                    </a:cubicBezTo>
                    <a:cubicBezTo>
                      <a:pt x="379" y="317"/>
                      <a:pt x="333" y="271"/>
                      <a:pt x="274" y="268"/>
                    </a:cubicBezTo>
                    <a:cubicBezTo>
                      <a:pt x="217" y="265"/>
                      <a:pt x="165" y="306"/>
                      <a:pt x="159" y="363"/>
                    </a:cubicBezTo>
                    <a:cubicBezTo>
                      <a:pt x="156" y="394"/>
                      <a:pt x="158" y="425"/>
                      <a:pt x="158" y="456"/>
                    </a:cubicBezTo>
                    <a:cubicBezTo>
                      <a:pt x="158" y="470"/>
                      <a:pt x="158" y="484"/>
                      <a:pt x="158" y="499"/>
                    </a:cubicBezTo>
                    <a:close/>
                  </a:path>
                </a:pathLst>
              </a:custGeom>
              <a:solidFill>
                <a:schemeClr val="accent1"/>
              </a:solidFill>
              <a:ln>
                <a:noFill/>
              </a:ln>
              <a:sp3d extrusionH="7620000" prstMaterial="matte"/>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Times New Roman" panose="02020603050405020304" pitchFamily="18" charset="0"/>
                  <a:cs typeface="Times New Roman" panose="02020603050405020304" pitchFamily="18" charset="0"/>
                </a:endParaRPr>
              </a:p>
            </p:txBody>
          </p:sp>
          <p:sp>
            <p:nvSpPr>
              <p:cNvPr id="15" name="Freeform 7"/>
              <p:cNvSpPr>
                <a:spLocks/>
              </p:cNvSpPr>
              <p:nvPr/>
            </p:nvSpPr>
            <p:spPr bwMode="auto">
              <a:xfrm>
                <a:off x="1689101" y="1962151"/>
                <a:ext cx="2117725" cy="1057275"/>
              </a:xfrm>
              <a:custGeom>
                <a:avLst/>
                <a:gdLst>
                  <a:gd name="T0" fmla="*/ 389 w 778"/>
                  <a:gd name="T1" fmla="*/ 0 h 390"/>
                  <a:gd name="T2" fmla="*/ 541 w 778"/>
                  <a:gd name="T3" fmla="*/ 133 h 390"/>
                  <a:gd name="T4" fmla="*/ 553 w 778"/>
                  <a:gd name="T5" fmla="*/ 111 h 390"/>
                  <a:gd name="T6" fmla="*/ 577 w 778"/>
                  <a:gd name="T7" fmla="*/ 104 h 390"/>
                  <a:gd name="T8" fmla="*/ 640 w 778"/>
                  <a:gd name="T9" fmla="*/ 107 h 390"/>
                  <a:gd name="T10" fmla="*/ 657 w 778"/>
                  <a:gd name="T11" fmla="*/ 130 h 390"/>
                  <a:gd name="T12" fmla="*/ 658 w 778"/>
                  <a:gd name="T13" fmla="*/ 221 h 390"/>
                  <a:gd name="T14" fmla="*/ 667 w 778"/>
                  <a:gd name="T15" fmla="*/ 243 h 390"/>
                  <a:gd name="T16" fmla="*/ 756 w 778"/>
                  <a:gd name="T17" fmla="*/ 321 h 390"/>
                  <a:gd name="T18" fmla="*/ 764 w 778"/>
                  <a:gd name="T19" fmla="*/ 373 h 390"/>
                  <a:gd name="T20" fmla="*/ 710 w 778"/>
                  <a:gd name="T21" fmla="*/ 374 h 390"/>
                  <a:gd name="T22" fmla="*/ 402 w 778"/>
                  <a:gd name="T23" fmla="*/ 104 h 390"/>
                  <a:gd name="T24" fmla="*/ 376 w 778"/>
                  <a:gd name="T25" fmla="*/ 104 h 390"/>
                  <a:gd name="T26" fmla="*/ 67 w 778"/>
                  <a:gd name="T27" fmla="*/ 374 h 390"/>
                  <a:gd name="T28" fmla="*/ 15 w 778"/>
                  <a:gd name="T29" fmla="*/ 375 h 390"/>
                  <a:gd name="T30" fmla="*/ 21 w 778"/>
                  <a:gd name="T31" fmla="*/ 322 h 390"/>
                  <a:gd name="T32" fmla="*/ 289 w 778"/>
                  <a:gd name="T33" fmla="*/ 87 h 390"/>
                  <a:gd name="T34" fmla="*/ 389 w 778"/>
                  <a:gd name="T35" fmla="*/ 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78" h="390">
                    <a:moveTo>
                      <a:pt x="389" y="0"/>
                    </a:moveTo>
                    <a:cubicBezTo>
                      <a:pt x="441" y="45"/>
                      <a:pt x="491" y="90"/>
                      <a:pt x="541" y="133"/>
                    </a:cubicBezTo>
                    <a:cubicBezTo>
                      <a:pt x="545" y="125"/>
                      <a:pt x="547" y="115"/>
                      <a:pt x="553" y="111"/>
                    </a:cubicBezTo>
                    <a:cubicBezTo>
                      <a:pt x="559" y="106"/>
                      <a:pt x="569" y="104"/>
                      <a:pt x="577" y="104"/>
                    </a:cubicBezTo>
                    <a:cubicBezTo>
                      <a:pt x="598" y="104"/>
                      <a:pt x="619" y="105"/>
                      <a:pt x="640" y="107"/>
                    </a:cubicBezTo>
                    <a:cubicBezTo>
                      <a:pt x="653" y="108"/>
                      <a:pt x="658" y="116"/>
                      <a:pt x="657" y="130"/>
                    </a:cubicBezTo>
                    <a:cubicBezTo>
                      <a:pt x="657" y="160"/>
                      <a:pt x="656" y="191"/>
                      <a:pt x="658" y="221"/>
                    </a:cubicBezTo>
                    <a:cubicBezTo>
                      <a:pt x="658" y="229"/>
                      <a:pt x="662" y="238"/>
                      <a:pt x="667" y="243"/>
                    </a:cubicBezTo>
                    <a:cubicBezTo>
                      <a:pt x="696" y="269"/>
                      <a:pt x="726" y="295"/>
                      <a:pt x="756" y="321"/>
                    </a:cubicBezTo>
                    <a:cubicBezTo>
                      <a:pt x="775" y="337"/>
                      <a:pt x="778" y="357"/>
                      <a:pt x="764" y="373"/>
                    </a:cubicBezTo>
                    <a:cubicBezTo>
                      <a:pt x="751" y="390"/>
                      <a:pt x="729" y="390"/>
                      <a:pt x="710" y="374"/>
                    </a:cubicBezTo>
                    <a:cubicBezTo>
                      <a:pt x="608" y="284"/>
                      <a:pt x="505" y="194"/>
                      <a:pt x="402" y="104"/>
                    </a:cubicBezTo>
                    <a:cubicBezTo>
                      <a:pt x="392" y="95"/>
                      <a:pt x="386" y="94"/>
                      <a:pt x="376" y="104"/>
                    </a:cubicBezTo>
                    <a:cubicBezTo>
                      <a:pt x="273" y="194"/>
                      <a:pt x="170" y="284"/>
                      <a:pt x="67" y="374"/>
                    </a:cubicBezTo>
                    <a:cubicBezTo>
                      <a:pt x="49" y="389"/>
                      <a:pt x="29" y="390"/>
                      <a:pt x="15" y="375"/>
                    </a:cubicBezTo>
                    <a:cubicBezTo>
                      <a:pt x="0" y="359"/>
                      <a:pt x="2" y="338"/>
                      <a:pt x="21" y="322"/>
                    </a:cubicBezTo>
                    <a:cubicBezTo>
                      <a:pt x="110" y="244"/>
                      <a:pt x="200" y="165"/>
                      <a:pt x="289" y="87"/>
                    </a:cubicBezTo>
                    <a:cubicBezTo>
                      <a:pt x="322" y="59"/>
                      <a:pt x="355" y="30"/>
                      <a:pt x="389" y="0"/>
                    </a:cubicBezTo>
                    <a:close/>
                  </a:path>
                </a:pathLst>
              </a:custGeom>
              <a:solidFill>
                <a:schemeClr val="accent1"/>
              </a:solidFill>
              <a:ln>
                <a:noFill/>
              </a:ln>
              <a:sp3d extrusionH="7620000" prstMaterial="matte"/>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Times New Roman" panose="02020603050405020304" pitchFamily="18" charset="0"/>
                  <a:cs typeface="Times New Roman" panose="02020603050405020304" pitchFamily="18" charset="0"/>
                </a:endParaRPr>
              </a:p>
            </p:txBody>
          </p:sp>
        </p:grpSp>
        <p:sp>
          <p:nvSpPr>
            <p:cNvPr id="13" name="文本框 12"/>
            <p:cNvSpPr txBox="1"/>
            <p:nvPr/>
          </p:nvSpPr>
          <p:spPr>
            <a:xfrm>
              <a:off x="822289" y="155623"/>
              <a:ext cx="4161925" cy="461665"/>
            </a:xfrm>
            <a:prstGeom prst="rect">
              <a:avLst/>
            </a:prstGeom>
            <a:noFill/>
          </p:spPr>
          <p:txBody>
            <a:bodyPr wrap="square" rtlCol="0">
              <a:spAutoFit/>
            </a:bodyPr>
            <a:lstStyle/>
            <a:p>
              <a:r>
                <a:rPr lang="en-US" altLang="zh-CN" sz="2400" dirty="0">
                  <a:solidFill>
                    <a:schemeClr val="accent5">
                      <a:lumMod val="50000"/>
                    </a:schemeClr>
                  </a:solidFill>
                  <a:latin typeface="Times New Roman" panose="02020603050405020304" pitchFamily="18" charset="0"/>
                  <a:cs typeface="Times New Roman" panose="02020603050405020304" pitchFamily="18" charset="0"/>
                </a:rPr>
                <a:t>Machine Translation</a:t>
              </a:r>
              <a:endParaRPr lang="zh-CN" altLang="en-US" sz="2400" dirty="0">
                <a:solidFill>
                  <a:schemeClr val="accent5">
                    <a:lumMod val="50000"/>
                  </a:schemeClr>
                </a:solidFill>
                <a:latin typeface="Times New Roman" panose="02020603050405020304" pitchFamily="18" charset="0"/>
                <a:cs typeface="Times New Roman" panose="02020603050405020304" pitchFamily="18" charset="0"/>
              </a:endParaRPr>
            </a:p>
          </p:txBody>
        </p:sp>
      </p:grpSp>
      <p:sp>
        <p:nvSpPr>
          <p:cNvPr id="2" name="Date Placeholder 1">
            <a:extLst>
              <a:ext uri="{FF2B5EF4-FFF2-40B4-BE49-F238E27FC236}">
                <a16:creationId xmlns:a16="http://schemas.microsoft.com/office/drawing/2014/main" id="{A2B42589-2002-4548-9653-DFE2D02197B6}"/>
              </a:ext>
            </a:extLst>
          </p:cNvPr>
          <p:cNvSpPr>
            <a:spLocks noGrp="1"/>
          </p:cNvSpPr>
          <p:nvPr>
            <p:ph type="dt" sz="half" idx="10"/>
          </p:nvPr>
        </p:nvSpPr>
        <p:spPr/>
        <p:txBody>
          <a:bodyPr/>
          <a:lstStyle/>
          <a:p>
            <a:fld id="{FE005DCF-E5ED-4FBA-94F2-8747D6451666}" type="datetime1">
              <a:rPr lang="en-US" smtClean="0"/>
              <a:t>8/21/24</a:t>
            </a:fld>
            <a:endParaRPr lang="en-US"/>
          </a:p>
        </p:txBody>
      </p:sp>
      <p:sp>
        <p:nvSpPr>
          <p:cNvPr id="3" name="Slide Number Placeholder 2">
            <a:extLst>
              <a:ext uri="{FF2B5EF4-FFF2-40B4-BE49-F238E27FC236}">
                <a16:creationId xmlns:a16="http://schemas.microsoft.com/office/drawing/2014/main" id="{F5B18093-6859-48AE-9C00-F8524720CDDD}"/>
              </a:ext>
            </a:extLst>
          </p:cNvPr>
          <p:cNvSpPr>
            <a:spLocks noGrp="1"/>
          </p:cNvSpPr>
          <p:nvPr>
            <p:ph type="sldNum" sz="quarter" idx="12"/>
          </p:nvPr>
        </p:nvSpPr>
        <p:spPr/>
        <p:txBody>
          <a:bodyPr/>
          <a:lstStyle/>
          <a:p>
            <a:fld id="{04D66074-13DA-4C61-8B58-736C81065B4D}" type="slidenum">
              <a:rPr lang="en-US" smtClean="0"/>
              <a:t>32</a:t>
            </a:fld>
            <a:endParaRPr lang="en-US"/>
          </a:p>
        </p:txBody>
      </p:sp>
      <p:sp>
        <p:nvSpPr>
          <p:cNvPr id="4" name="Rectangle 3">
            <a:extLst>
              <a:ext uri="{FF2B5EF4-FFF2-40B4-BE49-F238E27FC236}">
                <a16:creationId xmlns:a16="http://schemas.microsoft.com/office/drawing/2014/main" id="{0EC26762-2D66-4A22-9954-4E3E067A3DE3}"/>
              </a:ext>
            </a:extLst>
          </p:cNvPr>
          <p:cNvSpPr/>
          <p:nvPr/>
        </p:nvSpPr>
        <p:spPr>
          <a:xfrm>
            <a:off x="797330" y="947097"/>
            <a:ext cx="10250884" cy="2677656"/>
          </a:xfrm>
          <a:prstGeom prst="rect">
            <a:avLst/>
          </a:prstGeom>
        </p:spPr>
        <p:txBody>
          <a:bodyPr wrap="square">
            <a:spAutoFit/>
          </a:bodyPr>
          <a:lstStyle/>
          <a:p>
            <a:r>
              <a:rPr lang="en-US" sz="2800" dirty="0"/>
              <a:t>Machine translation is the task of automatically converting source text in one language to text in another language.</a:t>
            </a:r>
          </a:p>
          <a:p>
            <a:endParaRPr lang="en-US" sz="2800" dirty="0"/>
          </a:p>
          <a:p>
            <a:r>
              <a:rPr lang="en-US" sz="2800" dirty="0"/>
              <a:t>In a machine translation task, the input already consists of a sequence of symbols in some language, and the computer program must convert this into a sequence of symbols in another language.</a:t>
            </a:r>
          </a:p>
        </p:txBody>
      </p:sp>
      <p:pic>
        <p:nvPicPr>
          <p:cNvPr id="5" name="Picture 4">
            <a:extLst>
              <a:ext uri="{FF2B5EF4-FFF2-40B4-BE49-F238E27FC236}">
                <a16:creationId xmlns:a16="http://schemas.microsoft.com/office/drawing/2014/main" id="{91AF7127-6E36-4D05-9BC5-B227BFC34650}"/>
              </a:ext>
            </a:extLst>
          </p:cNvPr>
          <p:cNvPicPr>
            <a:picLocks noChangeAspect="1"/>
          </p:cNvPicPr>
          <p:nvPr/>
        </p:nvPicPr>
        <p:blipFill>
          <a:blip r:embed="rId2"/>
          <a:stretch>
            <a:fillRect/>
          </a:stretch>
        </p:blipFill>
        <p:spPr>
          <a:xfrm>
            <a:off x="4110087" y="3624753"/>
            <a:ext cx="3096722" cy="3096722"/>
          </a:xfrm>
          <a:prstGeom prst="rect">
            <a:avLst/>
          </a:prstGeom>
        </p:spPr>
      </p:pic>
    </p:spTree>
    <p:extLst>
      <p:ext uri="{BB962C8B-B14F-4D97-AF65-F5344CB8AC3E}">
        <p14:creationId xmlns:p14="http://schemas.microsoft.com/office/powerpoint/2010/main" val="2103093378"/>
      </p:ext>
    </p:extLst>
  </p:cSld>
  <p:clrMapOvr>
    <a:masterClrMapping/>
  </p:clrMapOvr>
  <p:transition>
    <p:push dir="u"/>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334963" y="117437"/>
            <a:ext cx="5217425" cy="499851"/>
            <a:chOff x="334963" y="117437"/>
            <a:chExt cx="4649251" cy="499851"/>
          </a:xfrm>
        </p:grpSpPr>
        <p:grpSp>
          <p:nvGrpSpPr>
            <p:cNvPr id="10" name="组合 9"/>
            <p:cNvGrpSpPr/>
            <p:nvPr/>
          </p:nvGrpSpPr>
          <p:grpSpPr>
            <a:xfrm>
              <a:off x="334963" y="117437"/>
              <a:ext cx="487692" cy="394102"/>
              <a:chOff x="1689101" y="1962151"/>
              <a:chExt cx="2117725" cy="1711325"/>
            </a:xfrm>
            <a:solidFill>
              <a:srgbClr val="002060"/>
            </a:solidFill>
            <a:scene3d>
              <a:camera prst="orthographicFront"/>
              <a:lightRig rig="flat" dir="t"/>
            </a:scene3d>
          </p:grpSpPr>
          <p:sp>
            <p:nvSpPr>
              <p:cNvPr id="14" name="Freeform 6"/>
              <p:cNvSpPr>
                <a:spLocks/>
              </p:cNvSpPr>
              <p:nvPr/>
            </p:nvSpPr>
            <p:spPr bwMode="auto">
              <a:xfrm>
                <a:off x="2016126" y="2319338"/>
                <a:ext cx="1462088" cy="1354138"/>
              </a:xfrm>
              <a:custGeom>
                <a:avLst/>
                <a:gdLst>
                  <a:gd name="T0" fmla="*/ 158 w 537"/>
                  <a:gd name="T1" fmla="*/ 499 h 499"/>
                  <a:gd name="T2" fmla="*/ 1 w 537"/>
                  <a:gd name="T3" fmla="*/ 499 h 499"/>
                  <a:gd name="T4" fmla="*/ 0 w 537"/>
                  <a:gd name="T5" fmla="*/ 483 h 499"/>
                  <a:gd name="T6" fmla="*/ 0 w 537"/>
                  <a:gd name="T7" fmla="*/ 242 h 499"/>
                  <a:gd name="T8" fmla="*/ 7 w 537"/>
                  <a:gd name="T9" fmla="*/ 225 h 499"/>
                  <a:gd name="T10" fmla="*/ 265 w 537"/>
                  <a:gd name="T11" fmla="*/ 3 h 499"/>
                  <a:gd name="T12" fmla="*/ 270 w 537"/>
                  <a:gd name="T13" fmla="*/ 0 h 499"/>
                  <a:gd name="T14" fmla="*/ 332 w 537"/>
                  <a:gd name="T15" fmla="*/ 56 h 499"/>
                  <a:gd name="T16" fmla="*/ 526 w 537"/>
                  <a:gd name="T17" fmla="*/ 228 h 499"/>
                  <a:gd name="T18" fmla="*/ 537 w 537"/>
                  <a:gd name="T19" fmla="*/ 254 h 499"/>
                  <a:gd name="T20" fmla="*/ 537 w 537"/>
                  <a:gd name="T21" fmla="*/ 475 h 499"/>
                  <a:gd name="T22" fmla="*/ 537 w 537"/>
                  <a:gd name="T23" fmla="*/ 498 h 499"/>
                  <a:gd name="T24" fmla="*/ 381 w 537"/>
                  <a:gd name="T25" fmla="*/ 498 h 499"/>
                  <a:gd name="T26" fmla="*/ 380 w 537"/>
                  <a:gd name="T27" fmla="*/ 483 h 499"/>
                  <a:gd name="T28" fmla="*/ 380 w 537"/>
                  <a:gd name="T29" fmla="*/ 375 h 499"/>
                  <a:gd name="T30" fmla="*/ 274 w 537"/>
                  <a:gd name="T31" fmla="*/ 268 h 499"/>
                  <a:gd name="T32" fmla="*/ 159 w 537"/>
                  <a:gd name="T33" fmla="*/ 363 h 499"/>
                  <a:gd name="T34" fmla="*/ 158 w 537"/>
                  <a:gd name="T35" fmla="*/ 456 h 499"/>
                  <a:gd name="T36" fmla="*/ 158 w 537"/>
                  <a:gd name="T37" fmla="*/ 499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37" h="499">
                    <a:moveTo>
                      <a:pt x="158" y="499"/>
                    </a:moveTo>
                    <a:cubicBezTo>
                      <a:pt x="105" y="499"/>
                      <a:pt x="54" y="499"/>
                      <a:pt x="1" y="499"/>
                    </a:cubicBezTo>
                    <a:cubicBezTo>
                      <a:pt x="1" y="493"/>
                      <a:pt x="0" y="488"/>
                      <a:pt x="0" y="483"/>
                    </a:cubicBezTo>
                    <a:cubicBezTo>
                      <a:pt x="0" y="403"/>
                      <a:pt x="0" y="322"/>
                      <a:pt x="0" y="242"/>
                    </a:cubicBezTo>
                    <a:cubicBezTo>
                      <a:pt x="0" y="236"/>
                      <a:pt x="3" y="229"/>
                      <a:pt x="7" y="225"/>
                    </a:cubicBezTo>
                    <a:cubicBezTo>
                      <a:pt x="93" y="151"/>
                      <a:pt x="179" y="77"/>
                      <a:pt x="265" y="3"/>
                    </a:cubicBezTo>
                    <a:cubicBezTo>
                      <a:pt x="266" y="2"/>
                      <a:pt x="267" y="2"/>
                      <a:pt x="270" y="0"/>
                    </a:cubicBezTo>
                    <a:cubicBezTo>
                      <a:pt x="290" y="19"/>
                      <a:pt x="311" y="37"/>
                      <a:pt x="332" y="56"/>
                    </a:cubicBezTo>
                    <a:cubicBezTo>
                      <a:pt x="397" y="113"/>
                      <a:pt x="461" y="171"/>
                      <a:pt x="526" y="228"/>
                    </a:cubicBezTo>
                    <a:cubicBezTo>
                      <a:pt x="534" y="235"/>
                      <a:pt x="537" y="243"/>
                      <a:pt x="537" y="254"/>
                    </a:cubicBezTo>
                    <a:cubicBezTo>
                      <a:pt x="537" y="327"/>
                      <a:pt x="537" y="401"/>
                      <a:pt x="537" y="475"/>
                    </a:cubicBezTo>
                    <a:cubicBezTo>
                      <a:pt x="537" y="483"/>
                      <a:pt x="537" y="490"/>
                      <a:pt x="537" y="498"/>
                    </a:cubicBezTo>
                    <a:cubicBezTo>
                      <a:pt x="484" y="498"/>
                      <a:pt x="434" y="498"/>
                      <a:pt x="381" y="498"/>
                    </a:cubicBezTo>
                    <a:cubicBezTo>
                      <a:pt x="381" y="493"/>
                      <a:pt x="380" y="488"/>
                      <a:pt x="380" y="483"/>
                    </a:cubicBezTo>
                    <a:cubicBezTo>
                      <a:pt x="380" y="447"/>
                      <a:pt x="381" y="411"/>
                      <a:pt x="380" y="375"/>
                    </a:cubicBezTo>
                    <a:cubicBezTo>
                      <a:pt x="379" y="317"/>
                      <a:pt x="333" y="271"/>
                      <a:pt x="274" y="268"/>
                    </a:cubicBezTo>
                    <a:cubicBezTo>
                      <a:pt x="217" y="265"/>
                      <a:pt x="165" y="306"/>
                      <a:pt x="159" y="363"/>
                    </a:cubicBezTo>
                    <a:cubicBezTo>
                      <a:pt x="156" y="394"/>
                      <a:pt x="158" y="425"/>
                      <a:pt x="158" y="456"/>
                    </a:cubicBezTo>
                    <a:cubicBezTo>
                      <a:pt x="158" y="470"/>
                      <a:pt x="158" y="484"/>
                      <a:pt x="158" y="499"/>
                    </a:cubicBezTo>
                    <a:close/>
                  </a:path>
                </a:pathLst>
              </a:custGeom>
              <a:solidFill>
                <a:schemeClr val="accent1"/>
              </a:solidFill>
              <a:ln>
                <a:noFill/>
              </a:ln>
              <a:sp3d extrusionH="7620000" prstMaterial="matte"/>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Times New Roman" panose="02020603050405020304" pitchFamily="18" charset="0"/>
                  <a:cs typeface="Times New Roman" panose="02020603050405020304" pitchFamily="18" charset="0"/>
                </a:endParaRPr>
              </a:p>
            </p:txBody>
          </p:sp>
          <p:sp>
            <p:nvSpPr>
              <p:cNvPr id="15" name="Freeform 7"/>
              <p:cNvSpPr>
                <a:spLocks/>
              </p:cNvSpPr>
              <p:nvPr/>
            </p:nvSpPr>
            <p:spPr bwMode="auto">
              <a:xfrm>
                <a:off x="1689101" y="1962151"/>
                <a:ext cx="2117725" cy="1057275"/>
              </a:xfrm>
              <a:custGeom>
                <a:avLst/>
                <a:gdLst>
                  <a:gd name="T0" fmla="*/ 389 w 778"/>
                  <a:gd name="T1" fmla="*/ 0 h 390"/>
                  <a:gd name="T2" fmla="*/ 541 w 778"/>
                  <a:gd name="T3" fmla="*/ 133 h 390"/>
                  <a:gd name="T4" fmla="*/ 553 w 778"/>
                  <a:gd name="T5" fmla="*/ 111 h 390"/>
                  <a:gd name="T6" fmla="*/ 577 w 778"/>
                  <a:gd name="T7" fmla="*/ 104 h 390"/>
                  <a:gd name="T8" fmla="*/ 640 w 778"/>
                  <a:gd name="T9" fmla="*/ 107 h 390"/>
                  <a:gd name="T10" fmla="*/ 657 w 778"/>
                  <a:gd name="T11" fmla="*/ 130 h 390"/>
                  <a:gd name="T12" fmla="*/ 658 w 778"/>
                  <a:gd name="T13" fmla="*/ 221 h 390"/>
                  <a:gd name="T14" fmla="*/ 667 w 778"/>
                  <a:gd name="T15" fmla="*/ 243 h 390"/>
                  <a:gd name="T16" fmla="*/ 756 w 778"/>
                  <a:gd name="T17" fmla="*/ 321 h 390"/>
                  <a:gd name="T18" fmla="*/ 764 w 778"/>
                  <a:gd name="T19" fmla="*/ 373 h 390"/>
                  <a:gd name="T20" fmla="*/ 710 w 778"/>
                  <a:gd name="T21" fmla="*/ 374 h 390"/>
                  <a:gd name="T22" fmla="*/ 402 w 778"/>
                  <a:gd name="T23" fmla="*/ 104 h 390"/>
                  <a:gd name="T24" fmla="*/ 376 w 778"/>
                  <a:gd name="T25" fmla="*/ 104 h 390"/>
                  <a:gd name="T26" fmla="*/ 67 w 778"/>
                  <a:gd name="T27" fmla="*/ 374 h 390"/>
                  <a:gd name="T28" fmla="*/ 15 w 778"/>
                  <a:gd name="T29" fmla="*/ 375 h 390"/>
                  <a:gd name="T30" fmla="*/ 21 w 778"/>
                  <a:gd name="T31" fmla="*/ 322 h 390"/>
                  <a:gd name="T32" fmla="*/ 289 w 778"/>
                  <a:gd name="T33" fmla="*/ 87 h 390"/>
                  <a:gd name="T34" fmla="*/ 389 w 778"/>
                  <a:gd name="T35" fmla="*/ 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78" h="390">
                    <a:moveTo>
                      <a:pt x="389" y="0"/>
                    </a:moveTo>
                    <a:cubicBezTo>
                      <a:pt x="441" y="45"/>
                      <a:pt x="491" y="90"/>
                      <a:pt x="541" y="133"/>
                    </a:cubicBezTo>
                    <a:cubicBezTo>
                      <a:pt x="545" y="125"/>
                      <a:pt x="547" y="115"/>
                      <a:pt x="553" y="111"/>
                    </a:cubicBezTo>
                    <a:cubicBezTo>
                      <a:pt x="559" y="106"/>
                      <a:pt x="569" y="104"/>
                      <a:pt x="577" y="104"/>
                    </a:cubicBezTo>
                    <a:cubicBezTo>
                      <a:pt x="598" y="104"/>
                      <a:pt x="619" y="105"/>
                      <a:pt x="640" y="107"/>
                    </a:cubicBezTo>
                    <a:cubicBezTo>
                      <a:pt x="653" y="108"/>
                      <a:pt x="658" y="116"/>
                      <a:pt x="657" y="130"/>
                    </a:cubicBezTo>
                    <a:cubicBezTo>
                      <a:pt x="657" y="160"/>
                      <a:pt x="656" y="191"/>
                      <a:pt x="658" y="221"/>
                    </a:cubicBezTo>
                    <a:cubicBezTo>
                      <a:pt x="658" y="229"/>
                      <a:pt x="662" y="238"/>
                      <a:pt x="667" y="243"/>
                    </a:cubicBezTo>
                    <a:cubicBezTo>
                      <a:pt x="696" y="269"/>
                      <a:pt x="726" y="295"/>
                      <a:pt x="756" y="321"/>
                    </a:cubicBezTo>
                    <a:cubicBezTo>
                      <a:pt x="775" y="337"/>
                      <a:pt x="778" y="357"/>
                      <a:pt x="764" y="373"/>
                    </a:cubicBezTo>
                    <a:cubicBezTo>
                      <a:pt x="751" y="390"/>
                      <a:pt x="729" y="390"/>
                      <a:pt x="710" y="374"/>
                    </a:cubicBezTo>
                    <a:cubicBezTo>
                      <a:pt x="608" y="284"/>
                      <a:pt x="505" y="194"/>
                      <a:pt x="402" y="104"/>
                    </a:cubicBezTo>
                    <a:cubicBezTo>
                      <a:pt x="392" y="95"/>
                      <a:pt x="386" y="94"/>
                      <a:pt x="376" y="104"/>
                    </a:cubicBezTo>
                    <a:cubicBezTo>
                      <a:pt x="273" y="194"/>
                      <a:pt x="170" y="284"/>
                      <a:pt x="67" y="374"/>
                    </a:cubicBezTo>
                    <a:cubicBezTo>
                      <a:pt x="49" y="389"/>
                      <a:pt x="29" y="390"/>
                      <a:pt x="15" y="375"/>
                    </a:cubicBezTo>
                    <a:cubicBezTo>
                      <a:pt x="0" y="359"/>
                      <a:pt x="2" y="338"/>
                      <a:pt x="21" y="322"/>
                    </a:cubicBezTo>
                    <a:cubicBezTo>
                      <a:pt x="110" y="244"/>
                      <a:pt x="200" y="165"/>
                      <a:pt x="289" y="87"/>
                    </a:cubicBezTo>
                    <a:cubicBezTo>
                      <a:pt x="322" y="59"/>
                      <a:pt x="355" y="30"/>
                      <a:pt x="389" y="0"/>
                    </a:cubicBezTo>
                    <a:close/>
                  </a:path>
                </a:pathLst>
              </a:custGeom>
              <a:solidFill>
                <a:schemeClr val="accent1"/>
              </a:solidFill>
              <a:ln>
                <a:noFill/>
              </a:ln>
              <a:sp3d extrusionH="7620000" prstMaterial="matte"/>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Times New Roman" panose="02020603050405020304" pitchFamily="18" charset="0"/>
                  <a:cs typeface="Times New Roman" panose="02020603050405020304" pitchFamily="18" charset="0"/>
                </a:endParaRPr>
              </a:p>
            </p:txBody>
          </p:sp>
        </p:grpSp>
        <p:sp>
          <p:nvSpPr>
            <p:cNvPr id="13" name="文本框 12"/>
            <p:cNvSpPr txBox="1"/>
            <p:nvPr/>
          </p:nvSpPr>
          <p:spPr>
            <a:xfrm>
              <a:off x="822289" y="155623"/>
              <a:ext cx="4161925" cy="461665"/>
            </a:xfrm>
            <a:prstGeom prst="rect">
              <a:avLst/>
            </a:prstGeom>
            <a:noFill/>
          </p:spPr>
          <p:txBody>
            <a:bodyPr wrap="square" rtlCol="0">
              <a:spAutoFit/>
            </a:bodyPr>
            <a:lstStyle/>
            <a:p>
              <a:r>
                <a:rPr lang="en-US" altLang="zh-CN" sz="2400" dirty="0">
                  <a:solidFill>
                    <a:schemeClr val="accent5">
                      <a:lumMod val="50000"/>
                    </a:schemeClr>
                  </a:solidFill>
                  <a:latin typeface="Times New Roman" panose="02020603050405020304" pitchFamily="18" charset="0"/>
                  <a:cs typeface="Times New Roman" panose="02020603050405020304" pitchFamily="18" charset="0"/>
                </a:rPr>
                <a:t>Information Retrieval</a:t>
              </a:r>
              <a:endParaRPr lang="zh-CN" altLang="en-US" sz="2400" dirty="0">
                <a:solidFill>
                  <a:schemeClr val="accent5">
                    <a:lumMod val="50000"/>
                  </a:schemeClr>
                </a:solidFill>
                <a:latin typeface="Times New Roman" panose="02020603050405020304" pitchFamily="18" charset="0"/>
                <a:cs typeface="Times New Roman" panose="02020603050405020304" pitchFamily="18" charset="0"/>
              </a:endParaRPr>
            </a:p>
          </p:txBody>
        </p:sp>
      </p:grpSp>
      <p:sp>
        <p:nvSpPr>
          <p:cNvPr id="2" name="Date Placeholder 1">
            <a:extLst>
              <a:ext uri="{FF2B5EF4-FFF2-40B4-BE49-F238E27FC236}">
                <a16:creationId xmlns:a16="http://schemas.microsoft.com/office/drawing/2014/main" id="{EABF1ABD-1C65-409C-B373-70777EC24FC7}"/>
              </a:ext>
            </a:extLst>
          </p:cNvPr>
          <p:cNvSpPr>
            <a:spLocks noGrp="1"/>
          </p:cNvSpPr>
          <p:nvPr>
            <p:ph type="dt" sz="half" idx="10"/>
          </p:nvPr>
        </p:nvSpPr>
        <p:spPr/>
        <p:txBody>
          <a:bodyPr/>
          <a:lstStyle/>
          <a:p>
            <a:fld id="{EA0DC16F-A493-411C-B659-A526C883B00E}" type="datetime1">
              <a:rPr lang="en-US" smtClean="0"/>
              <a:t>8/21/24</a:t>
            </a:fld>
            <a:endParaRPr lang="en-US"/>
          </a:p>
        </p:txBody>
      </p:sp>
      <p:sp>
        <p:nvSpPr>
          <p:cNvPr id="3" name="Slide Number Placeholder 2">
            <a:extLst>
              <a:ext uri="{FF2B5EF4-FFF2-40B4-BE49-F238E27FC236}">
                <a16:creationId xmlns:a16="http://schemas.microsoft.com/office/drawing/2014/main" id="{4FDA4BC6-7C1A-42BC-87BB-B8D06EC4DFD8}"/>
              </a:ext>
            </a:extLst>
          </p:cNvPr>
          <p:cNvSpPr>
            <a:spLocks noGrp="1"/>
          </p:cNvSpPr>
          <p:nvPr>
            <p:ph type="sldNum" sz="quarter" idx="12"/>
          </p:nvPr>
        </p:nvSpPr>
        <p:spPr/>
        <p:txBody>
          <a:bodyPr/>
          <a:lstStyle/>
          <a:p>
            <a:fld id="{04D66074-13DA-4C61-8B58-736C81065B4D}" type="slidenum">
              <a:rPr lang="en-US" smtClean="0"/>
              <a:t>33</a:t>
            </a:fld>
            <a:endParaRPr lang="en-US"/>
          </a:p>
        </p:txBody>
      </p:sp>
      <p:sp>
        <p:nvSpPr>
          <p:cNvPr id="4" name="Rectangle 3">
            <a:extLst>
              <a:ext uri="{FF2B5EF4-FFF2-40B4-BE49-F238E27FC236}">
                <a16:creationId xmlns:a16="http://schemas.microsoft.com/office/drawing/2014/main" id="{DC5F0301-A116-4684-A7CA-55B71E20BE71}"/>
              </a:ext>
            </a:extLst>
          </p:cNvPr>
          <p:cNvSpPr/>
          <p:nvPr/>
        </p:nvSpPr>
        <p:spPr>
          <a:xfrm>
            <a:off x="970394" y="941776"/>
            <a:ext cx="10251212" cy="1384995"/>
          </a:xfrm>
          <a:prstGeom prst="rect">
            <a:avLst/>
          </a:prstGeom>
        </p:spPr>
        <p:txBody>
          <a:bodyPr wrap="square">
            <a:spAutoFit/>
          </a:bodyPr>
          <a:lstStyle/>
          <a:p>
            <a:r>
              <a:rPr lang="en-US" sz="2800" dirty="0"/>
              <a:t>Information retrieval (IR) is </a:t>
            </a:r>
            <a:r>
              <a:rPr lang="en-US" sz="2800" b="1" dirty="0"/>
              <a:t>finding</a:t>
            </a:r>
            <a:r>
              <a:rPr lang="en-US" sz="2800" dirty="0"/>
              <a:t> material (usually documents) of</a:t>
            </a:r>
          </a:p>
          <a:p>
            <a:r>
              <a:rPr lang="en-US" sz="2800" dirty="0"/>
              <a:t>an unstructured nature (usually text) that satisfies an information need from within large collections (usually stored on computers).</a:t>
            </a:r>
          </a:p>
        </p:txBody>
      </p:sp>
      <p:pic>
        <p:nvPicPr>
          <p:cNvPr id="5" name="Picture 4">
            <a:extLst>
              <a:ext uri="{FF2B5EF4-FFF2-40B4-BE49-F238E27FC236}">
                <a16:creationId xmlns:a16="http://schemas.microsoft.com/office/drawing/2014/main" id="{7BB68B4D-E180-41D1-B46E-4AC478BBC132}"/>
              </a:ext>
            </a:extLst>
          </p:cNvPr>
          <p:cNvPicPr>
            <a:picLocks noChangeAspect="1"/>
          </p:cNvPicPr>
          <p:nvPr/>
        </p:nvPicPr>
        <p:blipFill>
          <a:blip r:embed="rId2"/>
          <a:stretch>
            <a:fillRect/>
          </a:stretch>
        </p:blipFill>
        <p:spPr>
          <a:xfrm>
            <a:off x="2209800" y="2436137"/>
            <a:ext cx="8062912" cy="3924181"/>
          </a:xfrm>
          <a:prstGeom prst="rect">
            <a:avLst/>
          </a:prstGeom>
        </p:spPr>
      </p:pic>
      <p:sp>
        <p:nvSpPr>
          <p:cNvPr id="7" name="TextBox 6">
            <a:extLst>
              <a:ext uri="{FF2B5EF4-FFF2-40B4-BE49-F238E27FC236}">
                <a16:creationId xmlns:a16="http://schemas.microsoft.com/office/drawing/2014/main" id="{9893E343-B103-73D9-C2A2-C407606E584F}"/>
              </a:ext>
            </a:extLst>
          </p:cNvPr>
          <p:cNvSpPr txBox="1"/>
          <p:nvPr/>
        </p:nvSpPr>
        <p:spPr>
          <a:xfrm>
            <a:off x="3217116" y="6449536"/>
            <a:ext cx="6096000" cy="246221"/>
          </a:xfrm>
          <a:prstGeom prst="rect">
            <a:avLst/>
          </a:prstGeom>
          <a:noFill/>
        </p:spPr>
        <p:txBody>
          <a:bodyPr wrap="square">
            <a:spAutoFit/>
          </a:bodyPr>
          <a:lstStyle/>
          <a:p>
            <a:r>
              <a:rPr lang="en-US" sz="1000" dirty="0"/>
              <a:t>https://nlp.stanford.edu/IR-book/pdf/01bool.pdf</a:t>
            </a:r>
          </a:p>
        </p:txBody>
      </p:sp>
    </p:spTree>
    <p:extLst>
      <p:ext uri="{BB962C8B-B14F-4D97-AF65-F5344CB8AC3E}">
        <p14:creationId xmlns:p14="http://schemas.microsoft.com/office/powerpoint/2010/main" val="68129751"/>
      </p:ext>
    </p:extLst>
  </p:cSld>
  <p:clrMapOvr>
    <a:masterClrMapping/>
  </p:clrMapOvr>
  <p:transition>
    <p:push dir="u"/>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334963" y="117437"/>
            <a:ext cx="5217425" cy="499851"/>
            <a:chOff x="334963" y="117437"/>
            <a:chExt cx="4649251" cy="499851"/>
          </a:xfrm>
        </p:grpSpPr>
        <p:grpSp>
          <p:nvGrpSpPr>
            <p:cNvPr id="10" name="组合 9"/>
            <p:cNvGrpSpPr/>
            <p:nvPr/>
          </p:nvGrpSpPr>
          <p:grpSpPr>
            <a:xfrm>
              <a:off x="334963" y="117437"/>
              <a:ext cx="487692" cy="394102"/>
              <a:chOff x="1689101" y="1962151"/>
              <a:chExt cx="2117725" cy="1711325"/>
            </a:xfrm>
            <a:solidFill>
              <a:srgbClr val="002060"/>
            </a:solidFill>
            <a:scene3d>
              <a:camera prst="orthographicFront"/>
              <a:lightRig rig="flat" dir="t"/>
            </a:scene3d>
          </p:grpSpPr>
          <p:sp>
            <p:nvSpPr>
              <p:cNvPr id="14" name="Freeform 6"/>
              <p:cNvSpPr>
                <a:spLocks/>
              </p:cNvSpPr>
              <p:nvPr/>
            </p:nvSpPr>
            <p:spPr bwMode="auto">
              <a:xfrm>
                <a:off x="2016126" y="2319338"/>
                <a:ext cx="1462088" cy="1354138"/>
              </a:xfrm>
              <a:custGeom>
                <a:avLst/>
                <a:gdLst>
                  <a:gd name="T0" fmla="*/ 158 w 537"/>
                  <a:gd name="T1" fmla="*/ 499 h 499"/>
                  <a:gd name="T2" fmla="*/ 1 w 537"/>
                  <a:gd name="T3" fmla="*/ 499 h 499"/>
                  <a:gd name="T4" fmla="*/ 0 w 537"/>
                  <a:gd name="T5" fmla="*/ 483 h 499"/>
                  <a:gd name="T6" fmla="*/ 0 w 537"/>
                  <a:gd name="T7" fmla="*/ 242 h 499"/>
                  <a:gd name="T8" fmla="*/ 7 w 537"/>
                  <a:gd name="T9" fmla="*/ 225 h 499"/>
                  <a:gd name="T10" fmla="*/ 265 w 537"/>
                  <a:gd name="T11" fmla="*/ 3 h 499"/>
                  <a:gd name="T12" fmla="*/ 270 w 537"/>
                  <a:gd name="T13" fmla="*/ 0 h 499"/>
                  <a:gd name="T14" fmla="*/ 332 w 537"/>
                  <a:gd name="T15" fmla="*/ 56 h 499"/>
                  <a:gd name="T16" fmla="*/ 526 w 537"/>
                  <a:gd name="T17" fmla="*/ 228 h 499"/>
                  <a:gd name="T18" fmla="*/ 537 w 537"/>
                  <a:gd name="T19" fmla="*/ 254 h 499"/>
                  <a:gd name="T20" fmla="*/ 537 w 537"/>
                  <a:gd name="T21" fmla="*/ 475 h 499"/>
                  <a:gd name="T22" fmla="*/ 537 w 537"/>
                  <a:gd name="T23" fmla="*/ 498 h 499"/>
                  <a:gd name="T24" fmla="*/ 381 w 537"/>
                  <a:gd name="T25" fmla="*/ 498 h 499"/>
                  <a:gd name="T26" fmla="*/ 380 w 537"/>
                  <a:gd name="T27" fmla="*/ 483 h 499"/>
                  <a:gd name="T28" fmla="*/ 380 w 537"/>
                  <a:gd name="T29" fmla="*/ 375 h 499"/>
                  <a:gd name="T30" fmla="*/ 274 w 537"/>
                  <a:gd name="T31" fmla="*/ 268 h 499"/>
                  <a:gd name="T32" fmla="*/ 159 w 537"/>
                  <a:gd name="T33" fmla="*/ 363 h 499"/>
                  <a:gd name="T34" fmla="*/ 158 w 537"/>
                  <a:gd name="T35" fmla="*/ 456 h 499"/>
                  <a:gd name="T36" fmla="*/ 158 w 537"/>
                  <a:gd name="T37" fmla="*/ 499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37" h="499">
                    <a:moveTo>
                      <a:pt x="158" y="499"/>
                    </a:moveTo>
                    <a:cubicBezTo>
                      <a:pt x="105" y="499"/>
                      <a:pt x="54" y="499"/>
                      <a:pt x="1" y="499"/>
                    </a:cubicBezTo>
                    <a:cubicBezTo>
                      <a:pt x="1" y="493"/>
                      <a:pt x="0" y="488"/>
                      <a:pt x="0" y="483"/>
                    </a:cubicBezTo>
                    <a:cubicBezTo>
                      <a:pt x="0" y="403"/>
                      <a:pt x="0" y="322"/>
                      <a:pt x="0" y="242"/>
                    </a:cubicBezTo>
                    <a:cubicBezTo>
                      <a:pt x="0" y="236"/>
                      <a:pt x="3" y="229"/>
                      <a:pt x="7" y="225"/>
                    </a:cubicBezTo>
                    <a:cubicBezTo>
                      <a:pt x="93" y="151"/>
                      <a:pt x="179" y="77"/>
                      <a:pt x="265" y="3"/>
                    </a:cubicBezTo>
                    <a:cubicBezTo>
                      <a:pt x="266" y="2"/>
                      <a:pt x="267" y="2"/>
                      <a:pt x="270" y="0"/>
                    </a:cubicBezTo>
                    <a:cubicBezTo>
                      <a:pt x="290" y="19"/>
                      <a:pt x="311" y="37"/>
                      <a:pt x="332" y="56"/>
                    </a:cubicBezTo>
                    <a:cubicBezTo>
                      <a:pt x="397" y="113"/>
                      <a:pt x="461" y="171"/>
                      <a:pt x="526" y="228"/>
                    </a:cubicBezTo>
                    <a:cubicBezTo>
                      <a:pt x="534" y="235"/>
                      <a:pt x="537" y="243"/>
                      <a:pt x="537" y="254"/>
                    </a:cubicBezTo>
                    <a:cubicBezTo>
                      <a:pt x="537" y="327"/>
                      <a:pt x="537" y="401"/>
                      <a:pt x="537" y="475"/>
                    </a:cubicBezTo>
                    <a:cubicBezTo>
                      <a:pt x="537" y="483"/>
                      <a:pt x="537" y="490"/>
                      <a:pt x="537" y="498"/>
                    </a:cubicBezTo>
                    <a:cubicBezTo>
                      <a:pt x="484" y="498"/>
                      <a:pt x="434" y="498"/>
                      <a:pt x="381" y="498"/>
                    </a:cubicBezTo>
                    <a:cubicBezTo>
                      <a:pt x="381" y="493"/>
                      <a:pt x="380" y="488"/>
                      <a:pt x="380" y="483"/>
                    </a:cubicBezTo>
                    <a:cubicBezTo>
                      <a:pt x="380" y="447"/>
                      <a:pt x="381" y="411"/>
                      <a:pt x="380" y="375"/>
                    </a:cubicBezTo>
                    <a:cubicBezTo>
                      <a:pt x="379" y="317"/>
                      <a:pt x="333" y="271"/>
                      <a:pt x="274" y="268"/>
                    </a:cubicBezTo>
                    <a:cubicBezTo>
                      <a:pt x="217" y="265"/>
                      <a:pt x="165" y="306"/>
                      <a:pt x="159" y="363"/>
                    </a:cubicBezTo>
                    <a:cubicBezTo>
                      <a:pt x="156" y="394"/>
                      <a:pt x="158" y="425"/>
                      <a:pt x="158" y="456"/>
                    </a:cubicBezTo>
                    <a:cubicBezTo>
                      <a:pt x="158" y="470"/>
                      <a:pt x="158" y="484"/>
                      <a:pt x="158" y="499"/>
                    </a:cubicBezTo>
                    <a:close/>
                  </a:path>
                </a:pathLst>
              </a:custGeom>
              <a:solidFill>
                <a:schemeClr val="accent1"/>
              </a:solidFill>
              <a:ln>
                <a:noFill/>
              </a:ln>
              <a:sp3d extrusionH="7620000" prstMaterial="matte"/>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Times New Roman" panose="02020603050405020304" pitchFamily="18" charset="0"/>
                  <a:cs typeface="Times New Roman" panose="02020603050405020304" pitchFamily="18" charset="0"/>
                </a:endParaRPr>
              </a:p>
            </p:txBody>
          </p:sp>
          <p:sp>
            <p:nvSpPr>
              <p:cNvPr id="15" name="Freeform 7"/>
              <p:cNvSpPr>
                <a:spLocks/>
              </p:cNvSpPr>
              <p:nvPr/>
            </p:nvSpPr>
            <p:spPr bwMode="auto">
              <a:xfrm>
                <a:off x="1689101" y="1962151"/>
                <a:ext cx="2117725" cy="1057275"/>
              </a:xfrm>
              <a:custGeom>
                <a:avLst/>
                <a:gdLst>
                  <a:gd name="T0" fmla="*/ 389 w 778"/>
                  <a:gd name="T1" fmla="*/ 0 h 390"/>
                  <a:gd name="T2" fmla="*/ 541 w 778"/>
                  <a:gd name="T3" fmla="*/ 133 h 390"/>
                  <a:gd name="T4" fmla="*/ 553 w 778"/>
                  <a:gd name="T5" fmla="*/ 111 h 390"/>
                  <a:gd name="T6" fmla="*/ 577 w 778"/>
                  <a:gd name="T7" fmla="*/ 104 h 390"/>
                  <a:gd name="T8" fmla="*/ 640 w 778"/>
                  <a:gd name="T9" fmla="*/ 107 h 390"/>
                  <a:gd name="T10" fmla="*/ 657 w 778"/>
                  <a:gd name="T11" fmla="*/ 130 h 390"/>
                  <a:gd name="T12" fmla="*/ 658 w 778"/>
                  <a:gd name="T13" fmla="*/ 221 h 390"/>
                  <a:gd name="T14" fmla="*/ 667 w 778"/>
                  <a:gd name="T15" fmla="*/ 243 h 390"/>
                  <a:gd name="T16" fmla="*/ 756 w 778"/>
                  <a:gd name="T17" fmla="*/ 321 h 390"/>
                  <a:gd name="T18" fmla="*/ 764 w 778"/>
                  <a:gd name="T19" fmla="*/ 373 h 390"/>
                  <a:gd name="T20" fmla="*/ 710 w 778"/>
                  <a:gd name="T21" fmla="*/ 374 h 390"/>
                  <a:gd name="T22" fmla="*/ 402 w 778"/>
                  <a:gd name="T23" fmla="*/ 104 h 390"/>
                  <a:gd name="T24" fmla="*/ 376 w 778"/>
                  <a:gd name="T25" fmla="*/ 104 h 390"/>
                  <a:gd name="T26" fmla="*/ 67 w 778"/>
                  <a:gd name="T27" fmla="*/ 374 h 390"/>
                  <a:gd name="T28" fmla="*/ 15 w 778"/>
                  <a:gd name="T29" fmla="*/ 375 h 390"/>
                  <a:gd name="T30" fmla="*/ 21 w 778"/>
                  <a:gd name="T31" fmla="*/ 322 h 390"/>
                  <a:gd name="T32" fmla="*/ 289 w 778"/>
                  <a:gd name="T33" fmla="*/ 87 h 390"/>
                  <a:gd name="T34" fmla="*/ 389 w 778"/>
                  <a:gd name="T35" fmla="*/ 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78" h="390">
                    <a:moveTo>
                      <a:pt x="389" y="0"/>
                    </a:moveTo>
                    <a:cubicBezTo>
                      <a:pt x="441" y="45"/>
                      <a:pt x="491" y="90"/>
                      <a:pt x="541" y="133"/>
                    </a:cubicBezTo>
                    <a:cubicBezTo>
                      <a:pt x="545" y="125"/>
                      <a:pt x="547" y="115"/>
                      <a:pt x="553" y="111"/>
                    </a:cubicBezTo>
                    <a:cubicBezTo>
                      <a:pt x="559" y="106"/>
                      <a:pt x="569" y="104"/>
                      <a:pt x="577" y="104"/>
                    </a:cubicBezTo>
                    <a:cubicBezTo>
                      <a:pt x="598" y="104"/>
                      <a:pt x="619" y="105"/>
                      <a:pt x="640" y="107"/>
                    </a:cubicBezTo>
                    <a:cubicBezTo>
                      <a:pt x="653" y="108"/>
                      <a:pt x="658" y="116"/>
                      <a:pt x="657" y="130"/>
                    </a:cubicBezTo>
                    <a:cubicBezTo>
                      <a:pt x="657" y="160"/>
                      <a:pt x="656" y="191"/>
                      <a:pt x="658" y="221"/>
                    </a:cubicBezTo>
                    <a:cubicBezTo>
                      <a:pt x="658" y="229"/>
                      <a:pt x="662" y="238"/>
                      <a:pt x="667" y="243"/>
                    </a:cubicBezTo>
                    <a:cubicBezTo>
                      <a:pt x="696" y="269"/>
                      <a:pt x="726" y="295"/>
                      <a:pt x="756" y="321"/>
                    </a:cubicBezTo>
                    <a:cubicBezTo>
                      <a:pt x="775" y="337"/>
                      <a:pt x="778" y="357"/>
                      <a:pt x="764" y="373"/>
                    </a:cubicBezTo>
                    <a:cubicBezTo>
                      <a:pt x="751" y="390"/>
                      <a:pt x="729" y="390"/>
                      <a:pt x="710" y="374"/>
                    </a:cubicBezTo>
                    <a:cubicBezTo>
                      <a:pt x="608" y="284"/>
                      <a:pt x="505" y="194"/>
                      <a:pt x="402" y="104"/>
                    </a:cubicBezTo>
                    <a:cubicBezTo>
                      <a:pt x="392" y="95"/>
                      <a:pt x="386" y="94"/>
                      <a:pt x="376" y="104"/>
                    </a:cubicBezTo>
                    <a:cubicBezTo>
                      <a:pt x="273" y="194"/>
                      <a:pt x="170" y="284"/>
                      <a:pt x="67" y="374"/>
                    </a:cubicBezTo>
                    <a:cubicBezTo>
                      <a:pt x="49" y="389"/>
                      <a:pt x="29" y="390"/>
                      <a:pt x="15" y="375"/>
                    </a:cubicBezTo>
                    <a:cubicBezTo>
                      <a:pt x="0" y="359"/>
                      <a:pt x="2" y="338"/>
                      <a:pt x="21" y="322"/>
                    </a:cubicBezTo>
                    <a:cubicBezTo>
                      <a:pt x="110" y="244"/>
                      <a:pt x="200" y="165"/>
                      <a:pt x="289" y="87"/>
                    </a:cubicBezTo>
                    <a:cubicBezTo>
                      <a:pt x="322" y="59"/>
                      <a:pt x="355" y="30"/>
                      <a:pt x="389" y="0"/>
                    </a:cubicBezTo>
                    <a:close/>
                  </a:path>
                </a:pathLst>
              </a:custGeom>
              <a:solidFill>
                <a:schemeClr val="accent1"/>
              </a:solidFill>
              <a:ln>
                <a:noFill/>
              </a:ln>
              <a:sp3d extrusionH="7620000" prstMaterial="matte"/>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Times New Roman" panose="02020603050405020304" pitchFamily="18" charset="0"/>
                  <a:cs typeface="Times New Roman" panose="02020603050405020304" pitchFamily="18" charset="0"/>
                </a:endParaRPr>
              </a:p>
            </p:txBody>
          </p:sp>
        </p:grpSp>
        <p:sp>
          <p:nvSpPr>
            <p:cNvPr id="13" name="文本框 12"/>
            <p:cNvSpPr txBox="1"/>
            <p:nvPr/>
          </p:nvSpPr>
          <p:spPr>
            <a:xfrm>
              <a:off x="822289" y="155623"/>
              <a:ext cx="4161925" cy="461665"/>
            </a:xfrm>
            <a:prstGeom prst="rect">
              <a:avLst/>
            </a:prstGeom>
            <a:noFill/>
          </p:spPr>
          <p:txBody>
            <a:bodyPr wrap="square" rtlCol="0">
              <a:spAutoFit/>
            </a:bodyPr>
            <a:lstStyle/>
            <a:p>
              <a:r>
                <a:rPr lang="en-US" altLang="zh-CN" sz="2400" dirty="0">
                  <a:solidFill>
                    <a:schemeClr val="accent5">
                      <a:lumMod val="50000"/>
                    </a:schemeClr>
                  </a:solidFill>
                  <a:latin typeface="Times New Roman" panose="02020603050405020304" pitchFamily="18" charset="0"/>
                  <a:cs typeface="Times New Roman" panose="02020603050405020304" pitchFamily="18" charset="0"/>
                </a:rPr>
                <a:t>Text Summarization</a:t>
              </a:r>
              <a:endParaRPr lang="zh-CN" altLang="en-US" sz="2400" dirty="0">
                <a:solidFill>
                  <a:schemeClr val="accent5">
                    <a:lumMod val="50000"/>
                  </a:schemeClr>
                </a:solidFill>
                <a:latin typeface="Times New Roman" panose="02020603050405020304" pitchFamily="18" charset="0"/>
                <a:cs typeface="Times New Roman" panose="02020603050405020304" pitchFamily="18" charset="0"/>
              </a:endParaRPr>
            </a:p>
          </p:txBody>
        </p:sp>
      </p:grpSp>
      <p:sp>
        <p:nvSpPr>
          <p:cNvPr id="2" name="Date Placeholder 1">
            <a:extLst>
              <a:ext uri="{FF2B5EF4-FFF2-40B4-BE49-F238E27FC236}">
                <a16:creationId xmlns:a16="http://schemas.microsoft.com/office/drawing/2014/main" id="{EABF1ABD-1C65-409C-B373-70777EC24FC7}"/>
              </a:ext>
            </a:extLst>
          </p:cNvPr>
          <p:cNvSpPr>
            <a:spLocks noGrp="1"/>
          </p:cNvSpPr>
          <p:nvPr>
            <p:ph type="dt" sz="half" idx="10"/>
          </p:nvPr>
        </p:nvSpPr>
        <p:spPr/>
        <p:txBody>
          <a:bodyPr/>
          <a:lstStyle/>
          <a:p>
            <a:fld id="{EA0DC16F-A493-411C-B659-A526C883B00E}" type="datetime1">
              <a:rPr lang="en-US" smtClean="0"/>
              <a:t>8/21/24</a:t>
            </a:fld>
            <a:endParaRPr lang="en-US"/>
          </a:p>
        </p:txBody>
      </p:sp>
      <p:sp>
        <p:nvSpPr>
          <p:cNvPr id="3" name="Slide Number Placeholder 2">
            <a:extLst>
              <a:ext uri="{FF2B5EF4-FFF2-40B4-BE49-F238E27FC236}">
                <a16:creationId xmlns:a16="http://schemas.microsoft.com/office/drawing/2014/main" id="{4FDA4BC6-7C1A-42BC-87BB-B8D06EC4DFD8}"/>
              </a:ext>
            </a:extLst>
          </p:cNvPr>
          <p:cNvSpPr>
            <a:spLocks noGrp="1"/>
          </p:cNvSpPr>
          <p:nvPr>
            <p:ph type="sldNum" sz="quarter" idx="12"/>
          </p:nvPr>
        </p:nvSpPr>
        <p:spPr/>
        <p:txBody>
          <a:bodyPr/>
          <a:lstStyle/>
          <a:p>
            <a:fld id="{04D66074-13DA-4C61-8B58-736C81065B4D}" type="slidenum">
              <a:rPr lang="en-US" smtClean="0"/>
              <a:t>34</a:t>
            </a:fld>
            <a:endParaRPr lang="en-US"/>
          </a:p>
        </p:txBody>
      </p:sp>
      <p:sp>
        <p:nvSpPr>
          <p:cNvPr id="4" name="Rectangle 3">
            <a:extLst>
              <a:ext uri="{FF2B5EF4-FFF2-40B4-BE49-F238E27FC236}">
                <a16:creationId xmlns:a16="http://schemas.microsoft.com/office/drawing/2014/main" id="{DC5F0301-A116-4684-A7CA-55B71E20BE71}"/>
              </a:ext>
            </a:extLst>
          </p:cNvPr>
          <p:cNvSpPr/>
          <p:nvPr/>
        </p:nvSpPr>
        <p:spPr>
          <a:xfrm>
            <a:off x="608403" y="710474"/>
            <a:ext cx="10383406" cy="2246769"/>
          </a:xfrm>
          <a:prstGeom prst="rect">
            <a:avLst/>
          </a:prstGeom>
        </p:spPr>
        <p:txBody>
          <a:bodyPr wrap="square">
            <a:spAutoFit/>
          </a:bodyPr>
          <a:lstStyle/>
          <a:p>
            <a:r>
              <a:rPr lang="en-US" sz="2800" dirty="0"/>
              <a:t>Text Summarization is an NLP task that involves condensing a lengthy text document into a shorter, more compact version while still retaining the most important information and meaning. The goal is to produce a summary that accurately represents the content of the original text in a concise form.</a:t>
            </a:r>
          </a:p>
        </p:txBody>
      </p:sp>
      <p:pic>
        <p:nvPicPr>
          <p:cNvPr id="7172" name="Picture 4" descr="Types of Text Summarization: Extractive and Abstractive Summarization  Basics - Turbolab Technologies">
            <a:extLst>
              <a:ext uri="{FF2B5EF4-FFF2-40B4-BE49-F238E27FC236}">
                <a16:creationId xmlns:a16="http://schemas.microsoft.com/office/drawing/2014/main" id="{DBEABD81-9BE3-24A9-E104-9CA4D3A47A3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57314" y="3156178"/>
            <a:ext cx="5685584" cy="32920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2461834"/>
      </p:ext>
    </p:extLst>
  </p:cSld>
  <p:clrMapOvr>
    <a:masterClrMapping/>
  </p:clrMapOvr>
  <p:transition>
    <p:push dir="u"/>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334963" y="117437"/>
            <a:ext cx="5217425" cy="499851"/>
            <a:chOff x="334963" y="117437"/>
            <a:chExt cx="4649251" cy="499851"/>
          </a:xfrm>
        </p:grpSpPr>
        <p:grpSp>
          <p:nvGrpSpPr>
            <p:cNvPr id="10" name="组合 9"/>
            <p:cNvGrpSpPr/>
            <p:nvPr/>
          </p:nvGrpSpPr>
          <p:grpSpPr>
            <a:xfrm>
              <a:off x="334963" y="117437"/>
              <a:ext cx="487692" cy="394102"/>
              <a:chOff x="1689101" y="1962151"/>
              <a:chExt cx="2117725" cy="1711325"/>
            </a:xfrm>
            <a:solidFill>
              <a:srgbClr val="002060"/>
            </a:solidFill>
            <a:scene3d>
              <a:camera prst="orthographicFront"/>
              <a:lightRig rig="flat" dir="t"/>
            </a:scene3d>
          </p:grpSpPr>
          <p:sp>
            <p:nvSpPr>
              <p:cNvPr id="14" name="Freeform 6"/>
              <p:cNvSpPr>
                <a:spLocks/>
              </p:cNvSpPr>
              <p:nvPr/>
            </p:nvSpPr>
            <p:spPr bwMode="auto">
              <a:xfrm>
                <a:off x="2016126" y="2319338"/>
                <a:ext cx="1462088" cy="1354138"/>
              </a:xfrm>
              <a:custGeom>
                <a:avLst/>
                <a:gdLst>
                  <a:gd name="T0" fmla="*/ 158 w 537"/>
                  <a:gd name="T1" fmla="*/ 499 h 499"/>
                  <a:gd name="T2" fmla="*/ 1 w 537"/>
                  <a:gd name="T3" fmla="*/ 499 h 499"/>
                  <a:gd name="T4" fmla="*/ 0 w 537"/>
                  <a:gd name="T5" fmla="*/ 483 h 499"/>
                  <a:gd name="T6" fmla="*/ 0 w 537"/>
                  <a:gd name="T7" fmla="*/ 242 h 499"/>
                  <a:gd name="T8" fmla="*/ 7 w 537"/>
                  <a:gd name="T9" fmla="*/ 225 h 499"/>
                  <a:gd name="T10" fmla="*/ 265 w 537"/>
                  <a:gd name="T11" fmla="*/ 3 h 499"/>
                  <a:gd name="T12" fmla="*/ 270 w 537"/>
                  <a:gd name="T13" fmla="*/ 0 h 499"/>
                  <a:gd name="T14" fmla="*/ 332 w 537"/>
                  <a:gd name="T15" fmla="*/ 56 h 499"/>
                  <a:gd name="T16" fmla="*/ 526 w 537"/>
                  <a:gd name="T17" fmla="*/ 228 h 499"/>
                  <a:gd name="T18" fmla="*/ 537 w 537"/>
                  <a:gd name="T19" fmla="*/ 254 h 499"/>
                  <a:gd name="T20" fmla="*/ 537 w 537"/>
                  <a:gd name="T21" fmla="*/ 475 h 499"/>
                  <a:gd name="T22" fmla="*/ 537 w 537"/>
                  <a:gd name="T23" fmla="*/ 498 h 499"/>
                  <a:gd name="T24" fmla="*/ 381 w 537"/>
                  <a:gd name="T25" fmla="*/ 498 h 499"/>
                  <a:gd name="T26" fmla="*/ 380 w 537"/>
                  <a:gd name="T27" fmla="*/ 483 h 499"/>
                  <a:gd name="T28" fmla="*/ 380 w 537"/>
                  <a:gd name="T29" fmla="*/ 375 h 499"/>
                  <a:gd name="T30" fmla="*/ 274 w 537"/>
                  <a:gd name="T31" fmla="*/ 268 h 499"/>
                  <a:gd name="T32" fmla="*/ 159 w 537"/>
                  <a:gd name="T33" fmla="*/ 363 h 499"/>
                  <a:gd name="T34" fmla="*/ 158 w 537"/>
                  <a:gd name="T35" fmla="*/ 456 h 499"/>
                  <a:gd name="T36" fmla="*/ 158 w 537"/>
                  <a:gd name="T37" fmla="*/ 499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37" h="499">
                    <a:moveTo>
                      <a:pt x="158" y="499"/>
                    </a:moveTo>
                    <a:cubicBezTo>
                      <a:pt x="105" y="499"/>
                      <a:pt x="54" y="499"/>
                      <a:pt x="1" y="499"/>
                    </a:cubicBezTo>
                    <a:cubicBezTo>
                      <a:pt x="1" y="493"/>
                      <a:pt x="0" y="488"/>
                      <a:pt x="0" y="483"/>
                    </a:cubicBezTo>
                    <a:cubicBezTo>
                      <a:pt x="0" y="403"/>
                      <a:pt x="0" y="322"/>
                      <a:pt x="0" y="242"/>
                    </a:cubicBezTo>
                    <a:cubicBezTo>
                      <a:pt x="0" y="236"/>
                      <a:pt x="3" y="229"/>
                      <a:pt x="7" y="225"/>
                    </a:cubicBezTo>
                    <a:cubicBezTo>
                      <a:pt x="93" y="151"/>
                      <a:pt x="179" y="77"/>
                      <a:pt x="265" y="3"/>
                    </a:cubicBezTo>
                    <a:cubicBezTo>
                      <a:pt x="266" y="2"/>
                      <a:pt x="267" y="2"/>
                      <a:pt x="270" y="0"/>
                    </a:cubicBezTo>
                    <a:cubicBezTo>
                      <a:pt x="290" y="19"/>
                      <a:pt x="311" y="37"/>
                      <a:pt x="332" y="56"/>
                    </a:cubicBezTo>
                    <a:cubicBezTo>
                      <a:pt x="397" y="113"/>
                      <a:pt x="461" y="171"/>
                      <a:pt x="526" y="228"/>
                    </a:cubicBezTo>
                    <a:cubicBezTo>
                      <a:pt x="534" y="235"/>
                      <a:pt x="537" y="243"/>
                      <a:pt x="537" y="254"/>
                    </a:cubicBezTo>
                    <a:cubicBezTo>
                      <a:pt x="537" y="327"/>
                      <a:pt x="537" y="401"/>
                      <a:pt x="537" y="475"/>
                    </a:cubicBezTo>
                    <a:cubicBezTo>
                      <a:pt x="537" y="483"/>
                      <a:pt x="537" y="490"/>
                      <a:pt x="537" y="498"/>
                    </a:cubicBezTo>
                    <a:cubicBezTo>
                      <a:pt x="484" y="498"/>
                      <a:pt x="434" y="498"/>
                      <a:pt x="381" y="498"/>
                    </a:cubicBezTo>
                    <a:cubicBezTo>
                      <a:pt x="381" y="493"/>
                      <a:pt x="380" y="488"/>
                      <a:pt x="380" y="483"/>
                    </a:cubicBezTo>
                    <a:cubicBezTo>
                      <a:pt x="380" y="447"/>
                      <a:pt x="381" y="411"/>
                      <a:pt x="380" y="375"/>
                    </a:cubicBezTo>
                    <a:cubicBezTo>
                      <a:pt x="379" y="317"/>
                      <a:pt x="333" y="271"/>
                      <a:pt x="274" y="268"/>
                    </a:cubicBezTo>
                    <a:cubicBezTo>
                      <a:pt x="217" y="265"/>
                      <a:pt x="165" y="306"/>
                      <a:pt x="159" y="363"/>
                    </a:cubicBezTo>
                    <a:cubicBezTo>
                      <a:pt x="156" y="394"/>
                      <a:pt x="158" y="425"/>
                      <a:pt x="158" y="456"/>
                    </a:cubicBezTo>
                    <a:cubicBezTo>
                      <a:pt x="158" y="470"/>
                      <a:pt x="158" y="484"/>
                      <a:pt x="158" y="499"/>
                    </a:cubicBezTo>
                    <a:close/>
                  </a:path>
                </a:pathLst>
              </a:custGeom>
              <a:solidFill>
                <a:schemeClr val="accent1"/>
              </a:solidFill>
              <a:ln>
                <a:noFill/>
              </a:ln>
              <a:sp3d extrusionH="7620000" prstMaterial="matte"/>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Times New Roman" panose="02020603050405020304" pitchFamily="18" charset="0"/>
                  <a:cs typeface="Times New Roman" panose="02020603050405020304" pitchFamily="18" charset="0"/>
                </a:endParaRPr>
              </a:p>
            </p:txBody>
          </p:sp>
          <p:sp>
            <p:nvSpPr>
              <p:cNvPr id="15" name="Freeform 7"/>
              <p:cNvSpPr>
                <a:spLocks/>
              </p:cNvSpPr>
              <p:nvPr/>
            </p:nvSpPr>
            <p:spPr bwMode="auto">
              <a:xfrm>
                <a:off x="1689101" y="1962151"/>
                <a:ext cx="2117725" cy="1057275"/>
              </a:xfrm>
              <a:custGeom>
                <a:avLst/>
                <a:gdLst>
                  <a:gd name="T0" fmla="*/ 389 w 778"/>
                  <a:gd name="T1" fmla="*/ 0 h 390"/>
                  <a:gd name="T2" fmla="*/ 541 w 778"/>
                  <a:gd name="T3" fmla="*/ 133 h 390"/>
                  <a:gd name="T4" fmla="*/ 553 w 778"/>
                  <a:gd name="T5" fmla="*/ 111 h 390"/>
                  <a:gd name="T6" fmla="*/ 577 w 778"/>
                  <a:gd name="T7" fmla="*/ 104 h 390"/>
                  <a:gd name="T8" fmla="*/ 640 w 778"/>
                  <a:gd name="T9" fmla="*/ 107 h 390"/>
                  <a:gd name="T10" fmla="*/ 657 w 778"/>
                  <a:gd name="T11" fmla="*/ 130 h 390"/>
                  <a:gd name="T12" fmla="*/ 658 w 778"/>
                  <a:gd name="T13" fmla="*/ 221 h 390"/>
                  <a:gd name="T14" fmla="*/ 667 w 778"/>
                  <a:gd name="T15" fmla="*/ 243 h 390"/>
                  <a:gd name="T16" fmla="*/ 756 w 778"/>
                  <a:gd name="T17" fmla="*/ 321 h 390"/>
                  <a:gd name="T18" fmla="*/ 764 w 778"/>
                  <a:gd name="T19" fmla="*/ 373 h 390"/>
                  <a:gd name="T20" fmla="*/ 710 w 778"/>
                  <a:gd name="T21" fmla="*/ 374 h 390"/>
                  <a:gd name="T22" fmla="*/ 402 w 778"/>
                  <a:gd name="T23" fmla="*/ 104 h 390"/>
                  <a:gd name="T24" fmla="*/ 376 w 778"/>
                  <a:gd name="T25" fmla="*/ 104 h 390"/>
                  <a:gd name="T26" fmla="*/ 67 w 778"/>
                  <a:gd name="T27" fmla="*/ 374 h 390"/>
                  <a:gd name="T28" fmla="*/ 15 w 778"/>
                  <a:gd name="T29" fmla="*/ 375 h 390"/>
                  <a:gd name="T30" fmla="*/ 21 w 778"/>
                  <a:gd name="T31" fmla="*/ 322 h 390"/>
                  <a:gd name="T32" fmla="*/ 289 w 778"/>
                  <a:gd name="T33" fmla="*/ 87 h 390"/>
                  <a:gd name="T34" fmla="*/ 389 w 778"/>
                  <a:gd name="T35" fmla="*/ 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78" h="390">
                    <a:moveTo>
                      <a:pt x="389" y="0"/>
                    </a:moveTo>
                    <a:cubicBezTo>
                      <a:pt x="441" y="45"/>
                      <a:pt x="491" y="90"/>
                      <a:pt x="541" y="133"/>
                    </a:cubicBezTo>
                    <a:cubicBezTo>
                      <a:pt x="545" y="125"/>
                      <a:pt x="547" y="115"/>
                      <a:pt x="553" y="111"/>
                    </a:cubicBezTo>
                    <a:cubicBezTo>
                      <a:pt x="559" y="106"/>
                      <a:pt x="569" y="104"/>
                      <a:pt x="577" y="104"/>
                    </a:cubicBezTo>
                    <a:cubicBezTo>
                      <a:pt x="598" y="104"/>
                      <a:pt x="619" y="105"/>
                      <a:pt x="640" y="107"/>
                    </a:cubicBezTo>
                    <a:cubicBezTo>
                      <a:pt x="653" y="108"/>
                      <a:pt x="658" y="116"/>
                      <a:pt x="657" y="130"/>
                    </a:cubicBezTo>
                    <a:cubicBezTo>
                      <a:pt x="657" y="160"/>
                      <a:pt x="656" y="191"/>
                      <a:pt x="658" y="221"/>
                    </a:cubicBezTo>
                    <a:cubicBezTo>
                      <a:pt x="658" y="229"/>
                      <a:pt x="662" y="238"/>
                      <a:pt x="667" y="243"/>
                    </a:cubicBezTo>
                    <a:cubicBezTo>
                      <a:pt x="696" y="269"/>
                      <a:pt x="726" y="295"/>
                      <a:pt x="756" y="321"/>
                    </a:cubicBezTo>
                    <a:cubicBezTo>
                      <a:pt x="775" y="337"/>
                      <a:pt x="778" y="357"/>
                      <a:pt x="764" y="373"/>
                    </a:cubicBezTo>
                    <a:cubicBezTo>
                      <a:pt x="751" y="390"/>
                      <a:pt x="729" y="390"/>
                      <a:pt x="710" y="374"/>
                    </a:cubicBezTo>
                    <a:cubicBezTo>
                      <a:pt x="608" y="284"/>
                      <a:pt x="505" y="194"/>
                      <a:pt x="402" y="104"/>
                    </a:cubicBezTo>
                    <a:cubicBezTo>
                      <a:pt x="392" y="95"/>
                      <a:pt x="386" y="94"/>
                      <a:pt x="376" y="104"/>
                    </a:cubicBezTo>
                    <a:cubicBezTo>
                      <a:pt x="273" y="194"/>
                      <a:pt x="170" y="284"/>
                      <a:pt x="67" y="374"/>
                    </a:cubicBezTo>
                    <a:cubicBezTo>
                      <a:pt x="49" y="389"/>
                      <a:pt x="29" y="390"/>
                      <a:pt x="15" y="375"/>
                    </a:cubicBezTo>
                    <a:cubicBezTo>
                      <a:pt x="0" y="359"/>
                      <a:pt x="2" y="338"/>
                      <a:pt x="21" y="322"/>
                    </a:cubicBezTo>
                    <a:cubicBezTo>
                      <a:pt x="110" y="244"/>
                      <a:pt x="200" y="165"/>
                      <a:pt x="289" y="87"/>
                    </a:cubicBezTo>
                    <a:cubicBezTo>
                      <a:pt x="322" y="59"/>
                      <a:pt x="355" y="30"/>
                      <a:pt x="389" y="0"/>
                    </a:cubicBezTo>
                    <a:close/>
                  </a:path>
                </a:pathLst>
              </a:custGeom>
              <a:solidFill>
                <a:schemeClr val="accent1"/>
              </a:solidFill>
              <a:ln>
                <a:noFill/>
              </a:ln>
              <a:sp3d extrusionH="7620000" prstMaterial="matte"/>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Times New Roman" panose="02020603050405020304" pitchFamily="18" charset="0"/>
                  <a:cs typeface="Times New Roman" panose="02020603050405020304" pitchFamily="18" charset="0"/>
                </a:endParaRPr>
              </a:p>
            </p:txBody>
          </p:sp>
        </p:grpSp>
        <p:sp>
          <p:nvSpPr>
            <p:cNvPr id="13" name="文本框 12"/>
            <p:cNvSpPr txBox="1"/>
            <p:nvPr/>
          </p:nvSpPr>
          <p:spPr>
            <a:xfrm>
              <a:off x="822289" y="155623"/>
              <a:ext cx="4161925" cy="461665"/>
            </a:xfrm>
            <a:prstGeom prst="rect">
              <a:avLst/>
            </a:prstGeom>
            <a:noFill/>
          </p:spPr>
          <p:txBody>
            <a:bodyPr wrap="square" rtlCol="0">
              <a:spAutoFit/>
            </a:bodyPr>
            <a:lstStyle/>
            <a:p>
              <a:r>
                <a:rPr lang="en-US" altLang="zh-CN" sz="2400" dirty="0">
                  <a:solidFill>
                    <a:schemeClr val="accent5">
                      <a:lumMod val="50000"/>
                    </a:schemeClr>
                  </a:solidFill>
                  <a:latin typeface="Times New Roman" panose="02020603050405020304" pitchFamily="18" charset="0"/>
                  <a:cs typeface="Times New Roman" panose="02020603050405020304" pitchFamily="18" charset="0"/>
                </a:rPr>
                <a:t>Large language models (LLMs)</a:t>
              </a:r>
            </a:p>
          </p:txBody>
        </p:sp>
      </p:grpSp>
      <p:sp>
        <p:nvSpPr>
          <p:cNvPr id="2" name="Date Placeholder 1">
            <a:extLst>
              <a:ext uri="{FF2B5EF4-FFF2-40B4-BE49-F238E27FC236}">
                <a16:creationId xmlns:a16="http://schemas.microsoft.com/office/drawing/2014/main" id="{EABF1ABD-1C65-409C-B373-70777EC24FC7}"/>
              </a:ext>
            </a:extLst>
          </p:cNvPr>
          <p:cNvSpPr>
            <a:spLocks noGrp="1"/>
          </p:cNvSpPr>
          <p:nvPr>
            <p:ph type="dt" sz="half" idx="10"/>
          </p:nvPr>
        </p:nvSpPr>
        <p:spPr/>
        <p:txBody>
          <a:bodyPr/>
          <a:lstStyle/>
          <a:p>
            <a:fld id="{EA0DC16F-A493-411C-B659-A526C883B00E}" type="datetime1">
              <a:rPr lang="en-US" smtClean="0"/>
              <a:t>8/21/24</a:t>
            </a:fld>
            <a:endParaRPr lang="en-US"/>
          </a:p>
        </p:txBody>
      </p:sp>
      <p:sp>
        <p:nvSpPr>
          <p:cNvPr id="3" name="Slide Number Placeholder 2">
            <a:extLst>
              <a:ext uri="{FF2B5EF4-FFF2-40B4-BE49-F238E27FC236}">
                <a16:creationId xmlns:a16="http://schemas.microsoft.com/office/drawing/2014/main" id="{4FDA4BC6-7C1A-42BC-87BB-B8D06EC4DFD8}"/>
              </a:ext>
            </a:extLst>
          </p:cNvPr>
          <p:cNvSpPr>
            <a:spLocks noGrp="1"/>
          </p:cNvSpPr>
          <p:nvPr>
            <p:ph type="sldNum" sz="quarter" idx="12"/>
          </p:nvPr>
        </p:nvSpPr>
        <p:spPr/>
        <p:txBody>
          <a:bodyPr/>
          <a:lstStyle/>
          <a:p>
            <a:fld id="{04D66074-13DA-4C61-8B58-736C81065B4D}" type="slidenum">
              <a:rPr lang="en-US" smtClean="0"/>
              <a:t>35</a:t>
            </a:fld>
            <a:endParaRPr lang="en-US"/>
          </a:p>
        </p:txBody>
      </p:sp>
      <p:sp>
        <p:nvSpPr>
          <p:cNvPr id="4" name="Rectangle 3">
            <a:extLst>
              <a:ext uri="{FF2B5EF4-FFF2-40B4-BE49-F238E27FC236}">
                <a16:creationId xmlns:a16="http://schemas.microsoft.com/office/drawing/2014/main" id="{DC5F0301-A116-4684-A7CA-55B71E20BE71}"/>
              </a:ext>
            </a:extLst>
          </p:cNvPr>
          <p:cNvSpPr/>
          <p:nvPr/>
        </p:nvSpPr>
        <p:spPr>
          <a:xfrm>
            <a:off x="541416" y="756977"/>
            <a:ext cx="10812384" cy="1384995"/>
          </a:xfrm>
          <a:prstGeom prst="rect">
            <a:avLst/>
          </a:prstGeom>
        </p:spPr>
        <p:txBody>
          <a:bodyPr wrap="square">
            <a:spAutoFit/>
          </a:bodyPr>
          <a:lstStyle/>
          <a:p>
            <a:r>
              <a:rPr lang="en-US" sz="2800" dirty="0"/>
              <a:t>Large language models (LLMs) are </a:t>
            </a:r>
            <a:r>
              <a:rPr lang="en-US" sz="2800" b="1" dirty="0"/>
              <a:t>deep learning algorithms </a:t>
            </a:r>
            <a:r>
              <a:rPr lang="en-US" sz="2800" dirty="0"/>
              <a:t>that can </a:t>
            </a:r>
            <a:r>
              <a:rPr lang="en-US" sz="2800" i="1" dirty="0"/>
              <a:t>recognize, summarize, translate, predict, </a:t>
            </a:r>
            <a:r>
              <a:rPr lang="en-US" sz="2800" dirty="0"/>
              <a:t>and </a:t>
            </a:r>
            <a:r>
              <a:rPr lang="en-US" sz="2800" i="1" dirty="0"/>
              <a:t>generate</a:t>
            </a:r>
            <a:r>
              <a:rPr lang="en-US" sz="2800" dirty="0"/>
              <a:t> text and other forms of content based on knowledge gained from massive datasets.</a:t>
            </a:r>
          </a:p>
        </p:txBody>
      </p:sp>
      <p:pic>
        <p:nvPicPr>
          <p:cNvPr id="1026" name="Picture 2">
            <a:extLst>
              <a:ext uri="{FF2B5EF4-FFF2-40B4-BE49-F238E27FC236}">
                <a16:creationId xmlns:a16="http://schemas.microsoft.com/office/drawing/2014/main" id="{8D5D7722-530A-C446-7DF9-58935F1E5F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82044" y="2141972"/>
            <a:ext cx="8105422" cy="3999941"/>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C8D3D72C-CF45-A149-A918-CD862F511C9B}"/>
              </a:ext>
            </a:extLst>
          </p:cNvPr>
          <p:cNvSpPr txBox="1"/>
          <p:nvPr/>
        </p:nvSpPr>
        <p:spPr>
          <a:xfrm>
            <a:off x="2619022" y="6141913"/>
            <a:ext cx="6096000" cy="646331"/>
          </a:xfrm>
          <a:prstGeom prst="rect">
            <a:avLst/>
          </a:prstGeom>
          <a:noFill/>
        </p:spPr>
        <p:txBody>
          <a:bodyPr wrap="square">
            <a:spAutoFit/>
          </a:bodyPr>
          <a:lstStyle/>
          <a:p>
            <a:r>
              <a:rPr lang="en-US" dirty="0">
                <a:hlinkClick r:id="rId3"/>
              </a:rPr>
              <a:t>https://www.youtube.com/watch?v=UCg8W236vfw&amp;t=12s</a:t>
            </a:r>
            <a:r>
              <a:rPr lang="en-US" dirty="0"/>
              <a:t> </a:t>
            </a:r>
          </a:p>
          <a:p>
            <a:r>
              <a:rPr lang="en-US" dirty="0">
                <a:hlinkClick r:id="rId4"/>
              </a:rPr>
              <a:t>https://www.youtube.com/watch?v=0pHi6h1DyvQ</a:t>
            </a:r>
            <a:r>
              <a:rPr lang="en-US" dirty="0"/>
              <a:t> </a:t>
            </a:r>
          </a:p>
        </p:txBody>
      </p:sp>
    </p:spTree>
    <p:extLst>
      <p:ext uri="{BB962C8B-B14F-4D97-AF65-F5344CB8AC3E}">
        <p14:creationId xmlns:p14="http://schemas.microsoft.com/office/powerpoint/2010/main" val="2463009632"/>
      </p:ext>
    </p:extLst>
  </p:cSld>
  <p:clrMapOvr>
    <a:masterClrMapping/>
  </p:clrMapOvr>
  <p:transition>
    <p:push dir="u"/>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334963" y="117437"/>
            <a:ext cx="5217425" cy="499851"/>
            <a:chOff x="334963" y="117437"/>
            <a:chExt cx="4649251" cy="499851"/>
          </a:xfrm>
        </p:grpSpPr>
        <p:grpSp>
          <p:nvGrpSpPr>
            <p:cNvPr id="10" name="组合 9"/>
            <p:cNvGrpSpPr/>
            <p:nvPr/>
          </p:nvGrpSpPr>
          <p:grpSpPr>
            <a:xfrm>
              <a:off x="334963" y="117437"/>
              <a:ext cx="487692" cy="394102"/>
              <a:chOff x="1689101" y="1962151"/>
              <a:chExt cx="2117725" cy="1711325"/>
            </a:xfrm>
            <a:solidFill>
              <a:srgbClr val="002060"/>
            </a:solidFill>
            <a:scene3d>
              <a:camera prst="orthographicFront"/>
              <a:lightRig rig="flat" dir="t"/>
            </a:scene3d>
          </p:grpSpPr>
          <p:sp>
            <p:nvSpPr>
              <p:cNvPr id="14" name="Freeform 6"/>
              <p:cNvSpPr>
                <a:spLocks/>
              </p:cNvSpPr>
              <p:nvPr/>
            </p:nvSpPr>
            <p:spPr bwMode="auto">
              <a:xfrm>
                <a:off x="2016126" y="2319338"/>
                <a:ext cx="1462088" cy="1354138"/>
              </a:xfrm>
              <a:custGeom>
                <a:avLst/>
                <a:gdLst>
                  <a:gd name="T0" fmla="*/ 158 w 537"/>
                  <a:gd name="T1" fmla="*/ 499 h 499"/>
                  <a:gd name="T2" fmla="*/ 1 w 537"/>
                  <a:gd name="T3" fmla="*/ 499 h 499"/>
                  <a:gd name="T4" fmla="*/ 0 w 537"/>
                  <a:gd name="T5" fmla="*/ 483 h 499"/>
                  <a:gd name="T6" fmla="*/ 0 w 537"/>
                  <a:gd name="T7" fmla="*/ 242 h 499"/>
                  <a:gd name="T8" fmla="*/ 7 w 537"/>
                  <a:gd name="T9" fmla="*/ 225 h 499"/>
                  <a:gd name="T10" fmla="*/ 265 w 537"/>
                  <a:gd name="T11" fmla="*/ 3 h 499"/>
                  <a:gd name="T12" fmla="*/ 270 w 537"/>
                  <a:gd name="T13" fmla="*/ 0 h 499"/>
                  <a:gd name="T14" fmla="*/ 332 w 537"/>
                  <a:gd name="T15" fmla="*/ 56 h 499"/>
                  <a:gd name="T16" fmla="*/ 526 w 537"/>
                  <a:gd name="T17" fmla="*/ 228 h 499"/>
                  <a:gd name="T18" fmla="*/ 537 w 537"/>
                  <a:gd name="T19" fmla="*/ 254 h 499"/>
                  <a:gd name="T20" fmla="*/ 537 w 537"/>
                  <a:gd name="T21" fmla="*/ 475 h 499"/>
                  <a:gd name="T22" fmla="*/ 537 w 537"/>
                  <a:gd name="T23" fmla="*/ 498 h 499"/>
                  <a:gd name="T24" fmla="*/ 381 w 537"/>
                  <a:gd name="T25" fmla="*/ 498 h 499"/>
                  <a:gd name="T26" fmla="*/ 380 w 537"/>
                  <a:gd name="T27" fmla="*/ 483 h 499"/>
                  <a:gd name="T28" fmla="*/ 380 w 537"/>
                  <a:gd name="T29" fmla="*/ 375 h 499"/>
                  <a:gd name="T30" fmla="*/ 274 w 537"/>
                  <a:gd name="T31" fmla="*/ 268 h 499"/>
                  <a:gd name="T32" fmla="*/ 159 w 537"/>
                  <a:gd name="T33" fmla="*/ 363 h 499"/>
                  <a:gd name="T34" fmla="*/ 158 w 537"/>
                  <a:gd name="T35" fmla="*/ 456 h 499"/>
                  <a:gd name="T36" fmla="*/ 158 w 537"/>
                  <a:gd name="T37" fmla="*/ 499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37" h="499">
                    <a:moveTo>
                      <a:pt x="158" y="499"/>
                    </a:moveTo>
                    <a:cubicBezTo>
                      <a:pt x="105" y="499"/>
                      <a:pt x="54" y="499"/>
                      <a:pt x="1" y="499"/>
                    </a:cubicBezTo>
                    <a:cubicBezTo>
                      <a:pt x="1" y="493"/>
                      <a:pt x="0" y="488"/>
                      <a:pt x="0" y="483"/>
                    </a:cubicBezTo>
                    <a:cubicBezTo>
                      <a:pt x="0" y="403"/>
                      <a:pt x="0" y="322"/>
                      <a:pt x="0" y="242"/>
                    </a:cubicBezTo>
                    <a:cubicBezTo>
                      <a:pt x="0" y="236"/>
                      <a:pt x="3" y="229"/>
                      <a:pt x="7" y="225"/>
                    </a:cubicBezTo>
                    <a:cubicBezTo>
                      <a:pt x="93" y="151"/>
                      <a:pt x="179" y="77"/>
                      <a:pt x="265" y="3"/>
                    </a:cubicBezTo>
                    <a:cubicBezTo>
                      <a:pt x="266" y="2"/>
                      <a:pt x="267" y="2"/>
                      <a:pt x="270" y="0"/>
                    </a:cubicBezTo>
                    <a:cubicBezTo>
                      <a:pt x="290" y="19"/>
                      <a:pt x="311" y="37"/>
                      <a:pt x="332" y="56"/>
                    </a:cubicBezTo>
                    <a:cubicBezTo>
                      <a:pt x="397" y="113"/>
                      <a:pt x="461" y="171"/>
                      <a:pt x="526" y="228"/>
                    </a:cubicBezTo>
                    <a:cubicBezTo>
                      <a:pt x="534" y="235"/>
                      <a:pt x="537" y="243"/>
                      <a:pt x="537" y="254"/>
                    </a:cubicBezTo>
                    <a:cubicBezTo>
                      <a:pt x="537" y="327"/>
                      <a:pt x="537" y="401"/>
                      <a:pt x="537" y="475"/>
                    </a:cubicBezTo>
                    <a:cubicBezTo>
                      <a:pt x="537" y="483"/>
                      <a:pt x="537" y="490"/>
                      <a:pt x="537" y="498"/>
                    </a:cubicBezTo>
                    <a:cubicBezTo>
                      <a:pt x="484" y="498"/>
                      <a:pt x="434" y="498"/>
                      <a:pt x="381" y="498"/>
                    </a:cubicBezTo>
                    <a:cubicBezTo>
                      <a:pt x="381" y="493"/>
                      <a:pt x="380" y="488"/>
                      <a:pt x="380" y="483"/>
                    </a:cubicBezTo>
                    <a:cubicBezTo>
                      <a:pt x="380" y="447"/>
                      <a:pt x="381" y="411"/>
                      <a:pt x="380" y="375"/>
                    </a:cubicBezTo>
                    <a:cubicBezTo>
                      <a:pt x="379" y="317"/>
                      <a:pt x="333" y="271"/>
                      <a:pt x="274" y="268"/>
                    </a:cubicBezTo>
                    <a:cubicBezTo>
                      <a:pt x="217" y="265"/>
                      <a:pt x="165" y="306"/>
                      <a:pt x="159" y="363"/>
                    </a:cubicBezTo>
                    <a:cubicBezTo>
                      <a:pt x="156" y="394"/>
                      <a:pt x="158" y="425"/>
                      <a:pt x="158" y="456"/>
                    </a:cubicBezTo>
                    <a:cubicBezTo>
                      <a:pt x="158" y="470"/>
                      <a:pt x="158" y="484"/>
                      <a:pt x="158" y="499"/>
                    </a:cubicBezTo>
                    <a:close/>
                  </a:path>
                </a:pathLst>
              </a:custGeom>
              <a:solidFill>
                <a:schemeClr val="accent1"/>
              </a:solidFill>
              <a:ln>
                <a:noFill/>
              </a:ln>
              <a:sp3d extrusionH="7620000" prstMaterial="matte"/>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Times New Roman" panose="02020603050405020304" pitchFamily="18" charset="0"/>
                  <a:cs typeface="Times New Roman" panose="02020603050405020304" pitchFamily="18" charset="0"/>
                </a:endParaRPr>
              </a:p>
            </p:txBody>
          </p:sp>
          <p:sp>
            <p:nvSpPr>
              <p:cNvPr id="15" name="Freeform 7"/>
              <p:cNvSpPr>
                <a:spLocks/>
              </p:cNvSpPr>
              <p:nvPr/>
            </p:nvSpPr>
            <p:spPr bwMode="auto">
              <a:xfrm>
                <a:off x="1689101" y="1962151"/>
                <a:ext cx="2117725" cy="1057275"/>
              </a:xfrm>
              <a:custGeom>
                <a:avLst/>
                <a:gdLst>
                  <a:gd name="T0" fmla="*/ 389 w 778"/>
                  <a:gd name="T1" fmla="*/ 0 h 390"/>
                  <a:gd name="T2" fmla="*/ 541 w 778"/>
                  <a:gd name="T3" fmla="*/ 133 h 390"/>
                  <a:gd name="T4" fmla="*/ 553 w 778"/>
                  <a:gd name="T5" fmla="*/ 111 h 390"/>
                  <a:gd name="T6" fmla="*/ 577 w 778"/>
                  <a:gd name="T7" fmla="*/ 104 h 390"/>
                  <a:gd name="T8" fmla="*/ 640 w 778"/>
                  <a:gd name="T9" fmla="*/ 107 h 390"/>
                  <a:gd name="T10" fmla="*/ 657 w 778"/>
                  <a:gd name="T11" fmla="*/ 130 h 390"/>
                  <a:gd name="T12" fmla="*/ 658 w 778"/>
                  <a:gd name="T13" fmla="*/ 221 h 390"/>
                  <a:gd name="T14" fmla="*/ 667 w 778"/>
                  <a:gd name="T15" fmla="*/ 243 h 390"/>
                  <a:gd name="T16" fmla="*/ 756 w 778"/>
                  <a:gd name="T17" fmla="*/ 321 h 390"/>
                  <a:gd name="T18" fmla="*/ 764 w 778"/>
                  <a:gd name="T19" fmla="*/ 373 h 390"/>
                  <a:gd name="T20" fmla="*/ 710 w 778"/>
                  <a:gd name="T21" fmla="*/ 374 h 390"/>
                  <a:gd name="T22" fmla="*/ 402 w 778"/>
                  <a:gd name="T23" fmla="*/ 104 h 390"/>
                  <a:gd name="T24" fmla="*/ 376 w 778"/>
                  <a:gd name="T25" fmla="*/ 104 h 390"/>
                  <a:gd name="T26" fmla="*/ 67 w 778"/>
                  <a:gd name="T27" fmla="*/ 374 h 390"/>
                  <a:gd name="T28" fmla="*/ 15 w 778"/>
                  <a:gd name="T29" fmla="*/ 375 h 390"/>
                  <a:gd name="T30" fmla="*/ 21 w 778"/>
                  <a:gd name="T31" fmla="*/ 322 h 390"/>
                  <a:gd name="T32" fmla="*/ 289 w 778"/>
                  <a:gd name="T33" fmla="*/ 87 h 390"/>
                  <a:gd name="T34" fmla="*/ 389 w 778"/>
                  <a:gd name="T35" fmla="*/ 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78" h="390">
                    <a:moveTo>
                      <a:pt x="389" y="0"/>
                    </a:moveTo>
                    <a:cubicBezTo>
                      <a:pt x="441" y="45"/>
                      <a:pt x="491" y="90"/>
                      <a:pt x="541" y="133"/>
                    </a:cubicBezTo>
                    <a:cubicBezTo>
                      <a:pt x="545" y="125"/>
                      <a:pt x="547" y="115"/>
                      <a:pt x="553" y="111"/>
                    </a:cubicBezTo>
                    <a:cubicBezTo>
                      <a:pt x="559" y="106"/>
                      <a:pt x="569" y="104"/>
                      <a:pt x="577" y="104"/>
                    </a:cubicBezTo>
                    <a:cubicBezTo>
                      <a:pt x="598" y="104"/>
                      <a:pt x="619" y="105"/>
                      <a:pt x="640" y="107"/>
                    </a:cubicBezTo>
                    <a:cubicBezTo>
                      <a:pt x="653" y="108"/>
                      <a:pt x="658" y="116"/>
                      <a:pt x="657" y="130"/>
                    </a:cubicBezTo>
                    <a:cubicBezTo>
                      <a:pt x="657" y="160"/>
                      <a:pt x="656" y="191"/>
                      <a:pt x="658" y="221"/>
                    </a:cubicBezTo>
                    <a:cubicBezTo>
                      <a:pt x="658" y="229"/>
                      <a:pt x="662" y="238"/>
                      <a:pt x="667" y="243"/>
                    </a:cubicBezTo>
                    <a:cubicBezTo>
                      <a:pt x="696" y="269"/>
                      <a:pt x="726" y="295"/>
                      <a:pt x="756" y="321"/>
                    </a:cubicBezTo>
                    <a:cubicBezTo>
                      <a:pt x="775" y="337"/>
                      <a:pt x="778" y="357"/>
                      <a:pt x="764" y="373"/>
                    </a:cubicBezTo>
                    <a:cubicBezTo>
                      <a:pt x="751" y="390"/>
                      <a:pt x="729" y="390"/>
                      <a:pt x="710" y="374"/>
                    </a:cubicBezTo>
                    <a:cubicBezTo>
                      <a:pt x="608" y="284"/>
                      <a:pt x="505" y="194"/>
                      <a:pt x="402" y="104"/>
                    </a:cubicBezTo>
                    <a:cubicBezTo>
                      <a:pt x="392" y="95"/>
                      <a:pt x="386" y="94"/>
                      <a:pt x="376" y="104"/>
                    </a:cubicBezTo>
                    <a:cubicBezTo>
                      <a:pt x="273" y="194"/>
                      <a:pt x="170" y="284"/>
                      <a:pt x="67" y="374"/>
                    </a:cubicBezTo>
                    <a:cubicBezTo>
                      <a:pt x="49" y="389"/>
                      <a:pt x="29" y="390"/>
                      <a:pt x="15" y="375"/>
                    </a:cubicBezTo>
                    <a:cubicBezTo>
                      <a:pt x="0" y="359"/>
                      <a:pt x="2" y="338"/>
                      <a:pt x="21" y="322"/>
                    </a:cubicBezTo>
                    <a:cubicBezTo>
                      <a:pt x="110" y="244"/>
                      <a:pt x="200" y="165"/>
                      <a:pt x="289" y="87"/>
                    </a:cubicBezTo>
                    <a:cubicBezTo>
                      <a:pt x="322" y="59"/>
                      <a:pt x="355" y="30"/>
                      <a:pt x="389" y="0"/>
                    </a:cubicBezTo>
                    <a:close/>
                  </a:path>
                </a:pathLst>
              </a:custGeom>
              <a:solidFill>
                <a:schemeClr val="accent1"/>
              </a:solidFill>
              <a:ln>
                <a:noFill/>
              </a:ln>
              <a:sp3d extrusionH="7620000" prstMaterial="matte"/>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Times New Roman" panose="02020603050405020304" pitchFamily="18" charset="0"/>
                  <a:cs typeface="Times New Roman" panose="02020603050405020304" pitchFamily="18" charset="0"/>
                </a:endParaRPr>
              </a:p>
            </p:txBody>
          </p:sp>
        </p:grpSp>
        <p:sp>
          <p:nvSpPr>
            <p:cNvPr id="13" name="文本框 12"/>
            <p:cNvSpPr txBox="1"/>
            <p:nvPr/>
          </p:nvSpPr>
          <p:spPr>
            <a:xfrm>
              <a:off x="822289" y="155623"/>
              <a:ext cx="4161925" cy="461665"/>
            </a:xfrm>
            <a:prstGeom prst="rect">
              <a:avLst/>
            </a:prstGeom>
            <a:noFill/>
          </p:spPr>
          <p:txBody>
            <a:bodyPr wrap="square" rtlCol="0">
              <a:spAutoFit/>
            </a:bodyPr>
            <a:lstStyle/>
            <a:p>
              <a:r>
                <a:rPr lang="en-US" sz="2400" b="0" i="0" u="none" strike="noStrike" dirty="0">
                  <a:solidFill>
                    <a:srgbClr val="202124"/>
                  </a:solidFill>
                  <a:effectLst/>
                  <a:latin typeface="Google Sans"/>
                </a:rPr>
                <a:t>Generative AI</a:t>
              </a:r>
              <a:endParaRPr lang="en-US" altLang="zh-CN" sz="2400" dirty="0">
                <a:solidFill>
                  <a:schemeClr val="accent5">
                    <a:lumMod val="50000"/>
                  </a:schemeClr>
                </a:solidFill>
                <a:latin typeface="Times New Roman" panose="02020603050405020304" pitchFamily="18" charset="0"/>
                <a:cs typeface="Times New Roman" panose="02020603050405020304" pitchFamily="18" charset="0"/>
              </a:endParaRPr>
            </a:p>
          </p:txBody>
        </p:sp>
      </p:grpSp>
      <p:sp>
        <p:nvSpPr>
          <p:cNvPr id="2" name="Date Placeholder 1">
            <a:extLst>
              <a:ext uri="{FF2B5EF4-FFF2-40B4-BE49-F238E27FC236}">
                <a16:creationId xmlns:a16="http://schemas.microsoft.com/office/drawing/2014/main" id="{EABF1ABD-1C65-409C-B373-70777EC24FC7}"/>
              </a:ext>
            </a:extLst>
          </p:cNvPr>
          <p:cNvSpPr>
            <a:spLocks noGrp="1"/>
          </p:cNvSpPr>
          <p:nvPr>
            <p:ph type="dt" sz="half" idx="10"/>
          </p:nvPr>
        </p:nvSpPr>
        <p:spPr/>
        <p:txBody>
          <a:bodyPr/>
          <a:lstStyle/>
          <a:p>
            <a:fld id="{EA0DC16F-A493-411C-B659-A526C883B00E}" type="datetime1">
              <a:rPr lang="en-US" smtClean="0"/>
              <a:t>8/21/24</a:t>
            </a:fld>
            <a:endParaRPr lang="en-US"/>
          </a:p>
        </p:txBody>
      </p:sp>
      <p:sp>
        <p:nvSpPr>
          <p:cNvPr id="3" name="Slide Number Placeholder 2">
            <a:extLst>
              <a:ext uri="{FF2B5EF4-FFF2-40B4-BE49-F238E27FC236}">
                <a16:creationId xmlns:a16="http://schemas.microsoft.com/office/drawing/2014/main" id="{4FDA4BC6-7C1A-42BC-87BB-B8D06EC4DFD8}"/>
              </a:ext>
            </a:extLst>
          </p:cNvPr>
          <p:cNvSpPr>
            <a:spLocks noGrp="1"/>
          </p:cNvSpPr>
          <p:nvPr>
            <p:ph type="sldNum" sz="quarter" idx="12"/>
          </p:nvPr>
        </p:nvSpPr>
        <p:spPr/>
        <p:txBody>
          <a:bodyPr/>
          <a:lstStyle/>
          <a:p>
            <a:fld id="{04D66074-13DA-4C61-8B58-736C81065B4D}" type="slidenum">
              <a:rPr lang="en-US" smtClean="0"/>
              <a:t>36</a:t>
            </a:fld>
            <a:endParaRPr lang="en-US"/>
          </a:p>
        </p:txBody>
      </p:sp>
      <p:sp>
        <p:nvSpPr>
          <p:cNvPr id="4" name="Rectangle 3">
            <a:extLst>
              <a:ext uri="{FF2B5EF4-FFF2-40B4-BE49-F238E27FC236}">
                <a16:creationId xmlns:a16="http://schemas.microsoft.com/office/drawing/2014/main" id="{DC5F0301-A116-4684-A7CA-55B71E20BE71}"/>
              </a:ext>
            </a:extLst>
          </p:cNvPr>
          <p:cNvSpPr/>
          <p:nvPr/>
        </p:nvSpPr>
        <p:spPr>
          <a:xfrm>
            <a:off x="541416" y="756977"/>
            <a:ext cx="10812384" cy="1384995"/>
          </a:xfrm>
          <a:prstGeom prst="rect">
            <a:avLst/>
          </a:prstGeom>
        </p:spPr>
        <p:txBody>
          <a:bodyPr wrap="square">
            <a:spAutoFit/>
          </a:bodyPr>
          <a:lstStyle/>
          <a:p>
            <a:r>
              <a:rPr lang="en-US" sz="2800" dirty="0"/>
              <a:t>Generative AI refers to systems that can create different types of content, including </a:t>
            </a:r>
            <a:r>
              <a:rPr lang="en-US" sz="2800" i="1" dirty="0"/>
              <a:t>text, images, and code</a:t>
            </a:r>
            <a:r>
              <a:rPr lang="en-US" sz="2800" dirty="0"/>
              <a:t> by extrapolating from patterns learned from being trained on vast swathes of data.</a:t>
            </a:r>
          </a:p>
        </p:txBody>
      </p:sp>
      <p:pic>
        <p:nvPicPr>
          <p:cNvPr id="2050" name="Picture 2" descr="What Is Generative AI and How Your Business Can Use It | The Beautiful Blog">
            <a:extLst>
              <a:ext uri="{FF2B5EF4-FFF2-40B4-BE49-F238E27FC236}">
                <a16:creationId xmlns:a16="http://schemas.microsoft.com/office/drawing/2014/main" id="{4AEA7A7A-15CD-C262-2892-D51BB39BD5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6889" y="2281661"/>
            <a:ext cx="7620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C62B1EA8-ACCF-5D23-81A3-DE91EAC69BBB}"/>
              </a:ext>
            </a:extLst>
          </p:cNvPr>
          <p:cNvSpPr txBox="1"/>
          <p:nvPr/>
        </p:nvSpPr>
        <p:spPr>
          <a:xfrm>
            <a:off x="2030960" y="6211669"/>
            <a:ext cx="7093656" cy="646331"/>
          </a:xfrm>
          <a:prstGeom prst="rect">
            <a:avLst/>
          </a:prstGeom>
          <a:noFill/>
        </p:spPr>
        <p:txBody>
          <a:bodyPr wrap="square">
            <a:spAutoFit/>
          </a:bodyPr>
          <a:lstStyle/>
          <a:p>
            <a:r>
              <a:rPr lang="en-US" dirty="0">
                <a:solidFill>
                  <a:srgbClr val="FF0000"/>
                </a:solidFill>
              </a:rPr>
              <a:t>ChatGPT</a:t>
            </a:r>
            <a:r>
              <a:rPr lang="en-US" dirty="0"/>
              <a:t>, Claude AI, Google Bard AI, Bing AI Chat, Perplexity AI, OpenAI GPT Playground, Poe by Quora, </a:t>
            </a:r>
            <a:r>
              <a:rPr lang="en-US" dirty="0" err="1"/>
              <a:t>YouChat</a:t>
            </a:r>
            <a:r>
              <a:rPr lang="en-US" dirty="0"/>
              <a:t>, </a:t>
            </a:r>
            <a:r>
              <a:rPr lang="en-US" dirty="0" err="1"/>
              <a:t>Chatsonic</a:t>
            </a:r>
            <a:r>
              <a:rPr lang="en-US" dirty="0"/>
              <a:t>, and others</a:t>
            </a:r>
          </a:p>
        </p:txBody>
      </p:sp>
    </p:spTree>
    <p:extLst>
      <p:ext uri="{BB962C8B-B14F-4D97-AF65-F5344CB8AC3E}">
        <p14:creationId xmlns:p14="http://schemas.microsoft.com/office/powerpoint/2010/main" val="107337671"/>
      </p:ext>
    </p:extLst>
  </p:cSld>
  <p:clrMapOvr>
    <a:masterClrMapping/>
  </p:clrMapOvr>
  <p:transition>
    <p:push dir="u"/>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5" name="图片 20">
            <a:extLst>
              <a:ext uri="{FF2B5EF4-FFF2-40B4-BE49-F238E27FC236}">
                <a16:creationId xmlns:a16="http://schemas.microsoft.com/office/drawing/2014/main" id="{1D08D556-C278-4CA7-9084-7386E9C027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32075" y="354013"/>
            <a:ext cx="7481888" cy="3743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226" name="矩形 6">
            <a:extLst>
              <a:ext uri="{FF2B5EF4-FFF2-40B4-BE49-F238E27FC236}">
                <a16:creationId xmlns:a16="http://schemas.microsoft.com/office/drawing/2014/main" id="{47E04104-A566-4A85-A26A-2BE96041991E}"/>
              </a:ext>
            </a:extLst>
          </p:cNvPr>
          <p:cNvSpPr>
            <a:spLocks noChangeArrowheads="1"/>
          </p:cNvSpPr>
          <p:nvPr/>
        </p:nvSpPr>
        <p:spPr bwMode="auto">
          <a:xfrm>
            <a:off x="0" y="4902200"/>
            <a:ext cx="12192000" cy="1955800"/>
          </a:xfrm>
          <a:prstGeom prst="rect">
            <a:avLst/>
          </a:prstGeom>
          <a:solidFill>
            <a:srgbClr val="1C488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grpSp>
        <p:nvGrpSpPr>
          <p:cNvPr id="52227" name="组合 13">
            <a:extLst>
              <a:ext uri="{FF2B5EF4-FFF2-40B4-BE49-F238E27FC236}">
                <a16:creationId xmlns:a16="http://schemas.microsoft.com/office/drawing/2014/main" id="{9E6564DB-7F85-45A2-90F8-666CA0C964FF}"/>
              </a:ext>
            </a:extLst>
          </p:cNvPr>
          <p:cNvGrpSpPr>
            <a:grpSpLocks noChangeAspect="1"/>
          </p:cNvGrpSpPr>
          <p:nvPr/>
        </p:nvGrpSpPr>
        <p:grpSpPr bwMode="auto">
          <a:xfrm>
            <a:off x="6804025" y="3178175"/>
            <a:ext cx="5578475" cy="3481388"/>
            <a:chOff x="0" y="0"/>
            <a:chExt cx="5324473" cy="3322983"/>
          </a:xfrm>
        </p:grpSpPr>
        <p:pic>
          <p:nvPicPr>
            <p:cNvPr id="52230" name="图片 14">
              <a:extLst>
                <a:ext uri="{FF2B5EF4-FFF2-40B4-BE49-F238E27FC236}">
                  <a16:creationId xmlns:a16="http://schemas.microsoft.com/office/drawing/2014/main" id="{F166CCB8-93CF-4A84-8D8D-64F573D854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b="52040"/>
            <a:stretch>
              <a:fillRect/>
            </a:stretch>
          </p:blipFill>
          <p:spPr bwMode="auto">
            <a:xfrm>
              <a:off x="6344" y="0"/>
              <a:ext cx="5318129" cy="1642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31" name="图片 15">
              <a:extLst>
                <a:ext uri="{FF2B5EF4-FFF2-40B4-BE49-F238E27FC236}">
                  <a16:creationId xmlns:a16="http://schemas.microsoft.com/office/drawing/2014/main" id="{106CE580-A3CA-42CC-A35C-3726C04A0A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50633" r="2628"/>
            <a:stretch>
              <a:fillRect/>
            </a:stretch>
          </p:blipFill>
          <p:spPr bwMode="auto">
            <a:xfrm>
              <a:off x="0" y="1632435"/>
              <a:ext cx="5178427" cy="16905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52228" name="文本框 12">
            <a:extLst>
              <a:ext uri="{FF2B5EF4-FFF2-40B4-BE49-F238E27FC236}">
                <a16:creationId xmlns:a16="http://schemas.microsoft.com/office/drawing/2014/main" id="{D554B2D6-A076-48B1-8B2F-5405A5308CF0}"/>
              </a:ext>
            </a:extLst>
          </p:cNvPr>
          <p:cNvSpPr txBox="1">
            <a:spLocks noChangeArrowheads="1"/>
          </p:cNvSpPr>
          <p:nvPr/>
        </p:nvSpPr>
        <p:spPr bwMode="auto">
          <a:xfrm>
            <a:off x="3349625" y="2900363"/>
            <a:ext cx="5700713"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7200" b="1">
                <a:solidFill>
                  <a:srgbClr val="1C4885"/>
                </a:solidFill>
                <a:latin typeface="微软雅黑" panose="020B0503020204020204" pitchFamily="34" charset="-122"/>
                <a:ea typeface="微软雅黑" panose="020B0503020204020204" pitchFamily="34" charset="-122"/>
              </a:rPr>
              <a:t>Thank you</a:t>
            </a:r>
            <a:endParaRPr lang="zh-CN" altLang="en-US" sz="7200" b="1">
              <a:solidFill>
                <a:srgbClr val="1C4885"/>
              </a:solidFill>
              <a:latin typeface="微软雅黑" panose="020B0503020204020204" pitchFamily="34" charset="-122"/>
              <a:ea typeface="微软雅黑" panose="020B0503020204020204" pitchFamily="34" charset="-122"/>
            </a:endParaRPr>
          </a:p>
        </p:txBody>
      </p:sp>
      <p:cxnSp>
        <p:nvCxnSpPr>
          <p:cNvPr id="52229" name="直接连接符 58">
            <a:extLst>
              <a:ext uri="{FF2B5EF4-FFF2-40B4-BE49-F238E27FC236}">
                <a16:creationId xmlns:a16="http://schemas.microsoft.com/office/drawing/2014/main" id="{47D626E6-0292-4E75-A43D-E453A5452C9A}"/>
              </a:ext>
            </a:extLst>
          </p:cNvPr>
          <p:cNvCxnSpPr>
            <a:cxnSpLocks noChangeShapeType="1"/>
          </p:cNvCxnSpPr>
          <p:nvPr/>
        </p:nvCxnSpPr>
        <p:spPr bwMode="auto">
          <a:xfrm>
            <a:off x="3230563" y="4137025"/>
            <a:ext cx="5251450" cy="0"/>
          </a:xfrm>
          <a:prstGeom prst="line">
            <a:avLst/>
          </a:prstGeom>
          <a:noFill/>
          <a:ln w="6350">
            <a:solidFill>
              <a:srgbClr val="7F7F7F"/>
            </a:solidFill>
            <a:round/>
            <a:headEnd/>
            <a:tailEnd/>
          </a:ln>
          <a:extLst>
            <a:ext uri="{909E8E84-426E-40DD-AFC4-6F175D3DCCD1}">
              <a14:hiddenFill xmlns:a14="http://schemas.microsoft.com/office/drawing/2010/main">
                <a:noFill/>
              </a14:hiddenFill>
            </a:ext>
          </a:extLst>
        </p:spPr>
      </p:cxnSp>
      <p:sp>
        <p:nvSpPr>
          <p:cNvPr id="2" name="Date Placeholder 1">
            <a:extLst>
              <a:ext uri="{FF2B5EF4-FFF2-40B4-BE49-F238E27FC236}">
                <a16:creationId xmlns:a16="http://schemas.microsoft.com/office/drawing/2014/main" id="{AB1EA4D4-948A-49D0-8AFC-6F51DFCF0D2E}"/>
              </a:ext>
            </a:extLst>
          </p:cNvPr>
          <p:cNvSpPr>
            <a:spLocks noGrp="1"/>
          </p:cNvSpPr>
          <p:nvPr>
            <p:ph type="dt" sz="half" idx="10"/>
          </p:nvPr>
        </p:nvSpPr>
        <p:spPr/>
        <p:txBody>
          <a:bodyPr/>
          <a:lstStyle/>
          <a:p>
            <a:fld id="{8F6575A6-4F06-40CC-A5BD-70DF4F8D5443}" type="datetime1">
              <a:rPr lang="en-US" smtClean="0"/>
              <a:t>8/21/24</a:t>
            </a:fld>
            <a:endParaRPr lang="en-US"/>
          </a:p>
        </p:txBody>
      </p:sp>
      <p:sp>
        <p:nvSpPr>
          <p:cNvPr id="3" name="Slide Number Placeholder 2">
            <a:extLst>
              <a:ext uri="{FF2B5EF4-FFF2-40B4-BE49-F238E27FC236}">
                <a16:creationId xmlns:a16="http://schemas.microsoft.com/office/drawing/2014/main" id="{51FC9234-50A8-4990-814E-5D58328DEFA3}"/>
              </a:ext>
            </a:extLst>
          </p:cNvPr>
          <p:cNvSpPr>
            <a:spLocks noGrp="1"/>
          </p:cNvSpPr>
          <p:nvPr>
            <p:ph type="sldNum" sz="quarter" idx="12"/>
          </p:nvPr>
        </p:nvSpPr>
        <p:spPr/>
        <p:txBody>
          <a:bodyPr/>
          <a:lstStyle/>
          <a:p>
            <a:fld id="{04D66074-13DA-4C61-8B58-736C81065B4D}" type="slidenum">
              <a:rPr lang="en-US" smtClean="0"/>
              <a:t>37</a:t>
            </a:fld>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334963" y="117437"/>
            <a:ext cx="5217425" cy="499851"/>
            <a:chOff x="334963" y="117437"/>
            <a:chExt cx="4649251" cy="499851"/>
          </a:xfrm>
        </p:grpSpPr>
        <p:grpSp>
          <p:nvGrpSpPr>
            <p:cNvPr id="10" name="组合 9"/>
            <p:cNvGrpSpPr/>
            <p:nvPr/>
          </p:nvGrpSpPr>
          <p:grpSpPr>
            <a:xfrm>
              <a:off x="334963" y="117437"/>
              <a:ext cx="487692" cy="394102"/>
              <a:chOff x="1689101" y="1962151"/>
              <a:chExt cx="2117725" cy="1711325"/>
            </a:xfrm>
            <a:solidFill>
              <a:srgbClr val="002060"/>
            </a:solidFill>
            <a:scene3d>
              <a:camera prst="orthographicFront"/>
              <a:lightRig rig="flat" dir="t"/>
            </a:scene3d>
          </p:grpSpPr>
          <p:sp>
            <p:nvSpPr>
              <p:cNvPr id="14" name="Freeform 6"/>
              <p:cNvSpPr>
                <a:spLocks/>
              </p:cNvSpPr>
              <p:nvPr/>
            </p:nvSpPr>
            <p:spPr bwMode="auto">
              <a:xfrm>
                <a:off x="2016126" y="2319338"/>
                <a:ext cx="1462088" cy="1354138"/>
              </a:xfrm>
              <a:custGeom>
                <a:avLst/>
                <a:gdLst>
                  <a:gd name="T0" fmla="*/ 158 w 537"/>
                  <a:gd name="T1" fmla="*/ 499 h 499"/>
                  <a:gd name="T2" fmla="*/ 1 w 537"/>
                  <a:gd name="T3" fmla="*/ 499 h 499"/>
                  <a:gd name="T4" fmla="*/ 0 w 537"/>
                  <a:gd name="T5" fmla="*/ 483 h 499"/>
                  <a:gd name="T6" fmla="*/ 0 w 537"/>
                  <a:gd name="T7" fmla="*/ 242 h 499"/>
                  <a:gd name="T8" fmla="*/ 7 w 537"/>
                  <a:gd name="T9" fmla="*/ 225 h 499"/>
                  <a:gd name="T10" fmla="*/ 265 w 537"/>
                  <a:gd name="T11" fmla="*/ 3 h 499"/>
                  <a:gd name="T12" fmla="*/ 270 w 537"/>
                  <a:gd name="T13" fmla="*/ 0 h 499"/>
                  <a:gd name="T14" fmla="*/ 332 w 537"/>
                  <a:gd name="T15" fmla="*/ 56 h 499"/>
                  <a:gd name="T16" fmla="*/ 526 w 537"/>
                  <a:gd name="T17" fmla="*/ 228 h 499"/>
                  <a:gd name="T18" fmla="*/ 537 w 537"/>
                  <a:gd name="T19" fmla="*/ 254 h 499"/>
                  <a:gd name="T20" fmla="*/ 537 w 537"/>
                  <a:gd name="T21" fmla="*/ 475 h 499"/>
                  <a:gd name="T22" fmla="*/ 537 w 537"/>
                  <a:gd name="T23" fmla="*/ 498 h 499"/>
                  <a:gd name="T24" fmla="*/ 381 w 537"/>
                  <a:gd name="T25" fmla="*/ 498 h 499"/>
                  <a:gd name="T26" fmla="*/ 380 w 537"/>
                  <a:gd name="T27" fmla="*/ 483 h 499"/>
                  <a:gd name="T28" fmla="*/ 380 w 537"/>
                  <a:gd name="T29" fmla="*/ 375 h 499"/>
                  <a:gd name="T30" fmla="*/ 274 w 537"/>
                  <a:gd name="T31" fmla="*/ 268 h 499"/>
                  <a:gd name="T32" fmla="*/ 159 w 537"/>
                  <a:gd name="T33" fmla="*/ 363 h 499"/>
                  <a:gd name="T34" fmla="*/ 158 w 537"/>
                  <a:gd name="T35" fmla="*/ 456 h 499"/>
                  <a:gd name="T36" fmla="*/ 158 w 537"/>
                  <a:gd name="T37" fmla="*/ 499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37" h="499">
                    <a:moveTo>
                      <a:pt x="158" y="499"/>
                    </a:moveTo>
                    <a:cubicBezTo>
                      <a:pt x="105" y="499"/>
                      <a:pt x="54" y="499"/>
                      <a:pt x="1" y="499"/>
                    </a:cubicBezTo>
                    <a:cubicBezTo>
                      <a:pt x="1" y="493"/>
                      <a:pt x="0" y="488"/>
                      <a:pt x="0" y="483"/>
                    </a:cubicBezTo>
                    <a:cubicBezTo>
                      <a:pt x="0" y="403"/>
                      <a:pt x="0" y="322"/>
                      <a:pt x="0" y="242"/>
                    </a:cubicBezTo>
                    <a:cubicBezTo>
                      <a:pt x="0" y="236"/>
                      <a:pt x="3" y="229"/>
                      <a:pt x="7" y="225"/>
                    </a:cubicBezTo>
                    <a:cubicBezTo>
                      <a:pt x="93" y="151"/>
                      <a:pt x="179" y="77"/>
                      <a:pt x="265" y="3"/>
                    </a:cubicBezTo>
                    <a:cubicBezTo>
                      <a:pt x="266" y="2"/>
                      <a:pt x="267" y="2"/>
                      <a:pt x="270" y="0"/>
                    </a:cubicBezTo>
                    <a:cubicBezTo>
                      <a:pt x="290" y="19"/>
                      <a:pt x="311" y="37"/>
                      <a:pt x="332" y="56"/>
                    </a:cubicBezTo>
                    <a:cubicBezTo>
                      <a:pt x="397" y="113"/>
                      <a:pt x="461" y="171"/>
                      <a:pt x="526" y="228"/>
                    </a:cubicBezTo>
                    <a:cubicBezTo>
                      <a:pt x="534" y="235"/>
                      <a:pt x="537" y="243"/>
                      <a:pt x="537" y="254"/>
                    </a:cubicBezTo>
                    <a:cubicBezTo>
                      <a:pt x="537" y="327"/>
                      <a:pt x="537" y="401"/>
                      <a:pt x="537" y="475"/>
                    </a:cubicBezTo>
                    <a:cubicBezTo>
                      <a:pt x="537" y="483"/>
                      <a:pt x="537" y="490"/>
                      <a:pt x="537" y="498"/>
                    </a:cubicBezTo>
                    <a:cubicBezTo>
                      <a:pt x="484" y="498"/>
                      <a:pt x="434" y="498"/>
                      <a:pt x="381" y="498"/>
                    </a:cubicBezTo>
                    <a:cubicBezTo>
                      <a:pt x="381" y="493"/>
                      <a:pt x="380" y="488"/>
                      <a:pt x="380" y="483"/>
                    </a:cubicBezTo>
                    <a:cubicBezTo>
                      <a:pt x="380" y="447"/>
                      <a:pt x="381" y="411"/>
                      <a:pt x="380" y="375"/>
                    </a:cubicBezTo>
                    <a:cubicBezTo>
                      <a:pt x="379" y="317"/>
                      <a:pt x="333" y="271"/>
                      <a:pt x="274" y="268"/>
                    </a:cubicBezTo>
                    <a:cubicBezTo>
                      <a:pt x="217" y="265"/>
                      <a:pt x="165" y="306"/>
                      <a:pt x="159" y="363"/>
                    </a:cubicBezTo>
                    <a:cubicBezTo>
                      <a:pt x="156" y="394"/>
                      <a:pt x="158" y="425"/>
                      <a:pt x="158" y="456"/>
                    </a:cubicBezTo>
                    <a:cubicBezTo>
                      <a:pt x="158" y="470"/>
                      <a:pt x="158" y="484"/>
                      <a:pt x="158" y="499"/>
                    </a:cubicBezTo>
                    <a:close/>
                  </a:path>
                </a:pathLst>
              </a:custGeom>
              <a:solidFill>
                <a:schemeClr val="accent1"/>
              </a:solidFill>
              <a:ln>
                <a:noFill/>
              </a:ln>
              <a:sp3d extrusionH="7620000" prstMaterial="matte"/>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Times New Roman" panose="02020603050405020304" pitchFamily="18" charset="0"/>
                  <a:cs typeface="Times New Roman" panose="02020603050405020304" pitchFamily="18" charset="0"/>
                </a:endParaRPr>
              </a:p>
            </p:txBody>
          </p:sp>
          <p:sp>
            <p:nvSpPr>
              <p:cNvPr id="15" name="Freeform 7"/>
              <p:cNvSpPr>
                <a:spLocks/>
              </p:cNvSpPr>
              <p:nvPr/>
            </p:nvSpPr>
            <p:spPr bwMode="auto">
              <a:xfrm>
                <a:off x="1689101" y="1962151"/>
                <a:ext cx="2117725" cy="1057275"/>
              </a:xfrm>
              <a:custGeom>
                <a:avLst/>
                <a:gdLst>
                  <a:gd name="T0" fmla="*/ 389 w 778"/>
                  <a:gd name="T1" fmla="*/ 0 h 390"/>
                  <a:gd name="T2" fmla="*/ 541 w 778"/>
                  <a:gd name="T3" fmla="*/ 133 h 390"/>
                  <a:gd name="T4" fmla="*/ 553 w 778"/>
                  <a:gd name="T5" fmla="*/ 111 h 390"/>
                  <a:gd name="T6" fmla="*/ 577 w 778"/>
                  <a:gd name="T7" fmla="*/ 104 h 390"/>
                  <a:gd name="T8" fmla="*/ 640 w 778"/>
                  <a:gd name="T9" fmla="*/ 107 h 390"/>
                  <a:gd name="T10" fmla="*/ 657 w 778"/>
                  <a:gd name="T11" fmla="*/ 130 h 390"/>
                  <a:gd name="T12" fmla="*/ 658 w 778"/>
                  <a:gd name="T13" fmla="*/ 221 h 390"/>
                  <a:gd name="T14" fmla="*/ 667 w 778"/>
                  <a:gd name="T15" fmla="*/ 243 h 390"/>
                  <a:gd name="T16" fmla="*/ 756 w 778"/>
                  <a:gd name="T17" fmla="*/ 321 h 390"/>
                  <a:gd name="T18" fmla="*/ 764 w 778"/>
                  <a:gd name="T19" fmla="*/ 373 h 390"/>
                  <a:gd name="T20" fmla="*/ 710 w 778"/>
                  <a:gd name="T21" fmla="*/ 374 h 390"/>
                  <a:gd name="T22" fmla="*/ 402 w 778"/>
                  <a:gd name="T23" fmla="*/ 104 h 390"/>
                  <a:gd name="T24" fmla="*/ 376 w 778"/>
                  <a:gd name="T25" fmla="*/ 104 h 390"/>
                  <a:gd name="T26" fmla="*/ 67 w 778"/>
                  <a:gd name="T27" fmla="*/ 374 h 390"/>
                  <a:gd name="T28" fmla="*/ 15 w 778"/>
                  <a:gd name="T29" fmla="*/ 375 h 390"/>
                  <a:gd name="T30" fmla="*/ 21 w 778"/>
                  <a:gd name="T31" fmla="*/ 322 h 390"/>
                  <a:gd name="T32" fmla="*/ 289 w 778"/>
                  <a:gd name="T33" fmla="*/ 87 h 390"/>
                  <a:gd name="T34" fmla="*/ 389 w 778"/>
                  <a:gd name="T35" fmla="*/ 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78" h="390">
                    <a:moveTo>
                      <a:pt x="389" y="0"/>
                    </a:moveTo>
                    <a:cubicBezTo>
                      <a:pt x="441" y="45"/>
                      <a:pt x="491" y="90"/>
                      <a:pt x="541" y="133"/>
                    </a:cubicBezTo>
                    <a:cubicBezTo>
                      <a:pt x="545" y="125"/>
                      <a:pt x="547" y="115"/>
                      <a:pt x="553" y="111"/>
                    </a:cubicBezTo>
                    <a:cubicBezTo>
                      <a:pt x="559" y="106"/>
                      <a:pt x="569" y="104"/>
                      <a:pt x="577" y="104"/>
                    </a:cubicBezTo>
                    <a:cubicBezTo>
                      <a:pt x="598" y="104"/>
                      <a:pt x="619" y="105"/>
                      <a:pt x="640" y="107"/>
                    </a:cubicBezTo>
                    <a:cubicBezTo>
                      <a:pt x="653" y="108"/>
                      <a:pt x="658" y="116"/>
                      <a:pt x="657" y="130"/>
                    </a:cubicBezTo>
                    <a:cubicBezTo>
                      <a:pt x="657" y="160"/>
                      <a:pt x="656" y="191"/>
                      <a:pt x="658" y="221"/>
                    </a:cubicBezTo>
                    <a:cubicBezTo>
                      <a:pt x="658" y="229"/>
                      <a:pt x="662" y="238"/>
                      <a:pt x="667" y="243"/>
                    </a:cubicBezTo>
                    <a:cubicBezTo>
                      <a:pt x="696" y="269"/>
                      <a:pt x="726" y="295"/>
                      <a:pt x="756" y="321"/>
                    </a:cubicBezTo>
                    <a:cubicBezTo>
                      <a:pt x="775" y="337"/>
                      <a:pt x="778" y="357"/>
                      <a:pt x="764" y="373"/>
                    </a:cubicBezTo>
                    <a:cubicBezTo>
                      <a:pt x="751" y="390"/>
                      <a:pt x="729" y="390"/>
                      <a:pt x="710" y="374"/>
                    </a:cubicBezTo>
                    <a:cubicBezTo>
                      <a:pt x="608" y="284"/>
                      <a:pt x="505" y="194"/>
                      <a:pt x="402" y="104"/>
                    </a:cubicBezTo>
                    <a:cubicBezTo>
                      <a:pt x="392" y="95"/>
                      <a:pt x="386" y="94"/>
                      <a:pt x="376" y="104"/>
                    </a:cubicBezTo>
                    <a:cubicBezTo>
                      <a:pt x="273" y="194"/>
                      <a:pt x="170" y="284"/>
                      <a:pt x="67" y="374"/>
                    </a:cubicBezTo>
                    <a:cubicBezTo>
                      <a:pt x="49" y="389"/>
                      <a:pt x="29" y="390"/>
                      <a:pt x="15" y="375"/>
                    </a:cubicBezTo>
                    <a:cubicBezTo>
                      <a:pt x="0" y="359"/>
                      <a:pt x="2" y="338"/>
                      <a:pt x="21" y="322"/>
                    </a:cubicBezTo>
                    <a:cubicBezTo>
                      <a:pt x="110" y="244"/>
                      <a:pt x="200" y="165"/>
                      <a:pt x="289" y="87"/>
                    </a:cubicBezTo>
                    <a:cubicBezTo>
                      <a:pt x="322" y="59"/>
                      <a:pt x="355" y="30"/>
                      <a:pt x="389" y="0"/>
                    </a:cubicBezTo>
                    <a:close/>
                  </a:path>
                </a:pathLst>
              </a:custGeom>
              <a:solidFill>
                <a:schemeClr val="accent1"/>
              </a:solidFill>
              <a:ln>
                <a:noFill/>
              </a:ln>
              <a:sp3d extrusionH="7620000" prstMaterial="matte"/>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Times New Roman" panose="02020603050405020304" pitchFamily="18" charset="0"/>
                  <a:cs typeface="Times New Roman" panose="02020603050405020304" pitchFamily="18" charset="0"/>
                </a:endParaRPr>
              </a:p>
            </p:txBody>
          </p:sp>
        </p:grpSp>
        <p:sp>
          <p:nvSpPr>
            <p:cNvPr id="13" name="文本框 12"/>
            <p:cNvSpPr txBox="1"/>
            <p:nvPr/>
          </p:nvSpPr>
          <p:spPr>
            <a:xfrm>
              <a:off x="822289" y="155623"/>
              <a:ext cx="4161925" cy="461665"/>
            </a:xfrm>
            <a:prstGeom prst="rect">
              <a:avLst/>
            </a:prstGeom>
            <a:noFill/>
          </p:spPr>
          <p:txBody>
            <a:bodyPr wrap="square" rtlCol="0">
              <a:spAutoFit/>
            </a:bodyPr>
            <a:lstStyle/>
            <a:p>
              <a:r>
                <a:rPr lang="en-US" sz="2400" b="0" i="0" u="none" strike="noStrike" dirty="0">
                  <a:solidFill>
                    <a:srgbClr val="1F1F1F"/>
                  </a:solidFill>
                  <a:effectLst/>
                  <a:latin typeface="Google Sans"/>
                </a:rPr>
                <a:t>Web scraping</a:t>
              </a:r>
              <a:endParaRPr lang="zh-CN" altLang="en-US" sz="2400" dirty="0">
                <a:solidFill>
                  <a:schemeClr val="accent5">
                    <a:lumMod val="50000"/>
                  </a:schemeClr>
                </a:solidFill>
                <a:latin typeface="Times New Roman" panose="02020603050405020304" pitchFamily="18" charset="0"/>
                <a:cs typeface="Times New Roman" panose="02020603050405020304" pitchFamily="18" charset="0"/>
              </a:endParaRPr>
            </a:p>
          </p:txBody>
        </p:sp>
      </p:grpSp>
      <p:sp>
        <p:nvSpPr>
          <p:cNvPr id="3" name="Date Placeholder 2">
            <a:extLst>
              <a:ext uri="{FF2B5EF4-FFF2-40B4-BE49-F238E27FC236}">
                <a16:creationId xmlns:a16="http://schemas.microsoft.com/office/drawing/2014/main" id="{340DEBD4-887A-4476-8E6C-223E61135752}"/>
              </a:ext>
            </a:extLst>
          </p:cNvPr>
          <p:cNvSpPr>
            <a:spLocks noGrp="1"/>
          </p:cNvSpPr>
          <p:nvPr>
            <p:ph type="dt" sz="half" idx="10"/>
          </p:nvPr>
        </p:nvSpPr>
        <p:spPr/>
        <p:txBody>
          <a:bodyPr/>
          <a:lstStyle/>
          <a:p>
            <a:fld id="{C1DB469D-FB17-43B9-9FD7-9EEC40557801}" type="datetime1">
              <a:rPr lang="en-US" smtClean="0"/>
              <a:t>8/21/24</a:t>
            </a:fld>
            <a:endParaRPr lang="en-US"/>
          </a:p>
        </p:txBody>
      </p:sp>
      <p:sp>
        <p:nvSpPr>
          <p:cNvPr id="4" name="Slide Number Placeholder 3">
            <a:extLst>
              <a:ext uri="{FF2B5EF4-FFF2-40B4-BE49-F238E27FC236}">
                <a16:creationId xmlns:a16="http://schemas.microsoft.com/office/drawing/2014/main" id="{72778A09-BE9C-41D6-98C6-33AE90222601}"/>
              </a:ext>
            </a:extLst>
          </p:cNvPr>
          <p:cNvSpPr>
            <a:spLocks noGrp="1"/>
          </p:cNvSpPr>
          <p:nvPr>
            <p:ph type="sldNum" sz="quarter" idx="12"/>
          </p:nvPr>
        </p:nvSpPr>
        <p:spPr/>
        <p:txBody>
          <a:bodyPr/>
          <a:lstStyle/>
          <a:p>
            <a:fld id="{04D66074-13DA-4C61-8B58-736C81065B4D}" type="slidenum">
              <a:rPr lang="en-US" smtClean="0"/>
              <a:t>4</a:t>
            </a:fld>
            <a:endParaRPr lang="en-US"/>
          </a:p>
        </p:txBody>
      </p:sp>
      <p:sp>
        <p:nvSpPr>
          <p:cNvPr id="5" name="Rectangle 4">
            <a:extLst>
              <a:ext uri="{FF2B5EF4-FFF2-40B4-BE49-F238E27FC236}">
                <a16:creationId xmlns:a16="http://schemas.microsoft.com/office/drawing/2014/main" id="{5174B34F-4044-432D-90B3-08214BA6156C}"/>
              </a:ext>
            </a:extLst>
          </p:cNvPr>
          <p:cNvSpPr/>
          <p:nvPr/>
        </p:nvSpPr>
        <p:spPr>
          <a:xfrm>
            <a:off x="1677972" y="850819"/>
            <a:ext cx="8606672" cy="954107"/>
          </a:xfrm>
          <a:prstGeom prst="rect">
            <a:avLst/>
          </a:prstGeom>
        </p:spPr>
        <p:txBody>
          <a:bodyPr wrap="square">
            <a:spAutoFit/>
          </a:bodyPr>
          <a:lstStyle/>
          <a:p>
            <a:r>
              <a:rPr lang="en-US" sz="2800" dirty="0"/>
              <a:t>Web scraping is the process of using bots to extract content and data from a website</a:t>
            </a:r>
            <a:endParaRPr lang="en-US" sz="2800" b="1" dirty="0"/>
          </a:p>
        </p:txBody>
      </p:sp>
      <p:sp>
        <p:nvSpPr>
          <p:cNvPr id="7" name="TextBox 6">
            <a:extLst>
              <a:ext uri="{FF2B5EF4-FFF2-40B4-BE49-F238E27FC236}">
                <a16:creationId xmlns:a16="http://schemas.microsoft.com/office/drawing/2014/main" id="{67017285-193E-D40C-71DF-DA0520CC5D57}"/>
              </a:ext>
            </a:extLst>
          </p:cNvPr>
          <p:cNvSpPr txBox="1"/>
          <p:nvPr/>
        </p:nvSpPr>
        <p:spPr>
          <a:xfrm>
            <a:off x="6669912" y="6525050"/>
            <a:ext cx="6094070" cy="215444"/>
          </a:xfrm>
          <a:prstGeom prst="rect">
            <a:avLst/>
          </a:prstGeom>
          <a:noFill/>
        </p:spPr>
        <p:txBody>
          <a:bodyPr wrap="square">
            <a:spAutoFit/>
          </a:bodyPr>
          <a:lstStyle/>
          <a:p>
            <a:r>
              <a:rPr lang="en-US" sz="800" dirty="0">
                <a:hlinkClick r:id="rId3"/>
              </a:rPr>
              <a:t>https://kinsta.com/knowledgebase/what-is-web-scraping/</a:t>
            </a:r>
            <a:r>
              <a:rPr lang="en-US" sz="800" dirty="0"/>
              <a:t> </a:t>
            </a:r>
          </a:p>
        </p:txBody>
      </p:sp>
      <p:pic>
        <p:nvPicPr>
          <p:cNvPr id="2" name="Picture 2" descr="What Is Web Scraping? How To Legally Extract Web Content">
            <a:extLst>
              <a:ext uri="{FF2B5EF4-FFF2-40B4-BE49-F238E27FC236}">
                <a16:creationId xmlns:a16="http://schemas.microsoft.com/office/drawing/2014/main" id="{9281DE99-7862-C85E-CD23-3396DFD6822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17650" y="711200"/>
            <a:ext cx="9156700" cy="6146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083735"/>
      </p:ext>
    </p:extLst>
  </p:cSld>
  <p:clrMapOvr>
    <a:masterClrMapping/>
  </p:clrMapOvr>
  <p:transition>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334963" y="117437"/>
            <a:ext cx="5217425" cy="499851"/>
            <a:chOff x="334963" y="117437"/>
            <a:chExt cx="4649251" cy="499851"/>
          </a:xfrm>
        </p:grpSpPr>
        <p:grpSp>
          <p:nvGrpSpPr>
            <p:cNvPr id="10" name="组合 9"/>
            <p:cNvGrpSpPr/>
            <p:nvPr/>
          </p:nvGrpSpPr>
          <p:grpSpPr>
            <a:xfrm>
              <a:off x="334963" y="117437"/>
              <a:ext cx="487692" cy="394102"/>
              <a:chOff x="1689101" y="1962151"/>
              <a:chExt cx="2117725" cy="1711325"/>
            </a:xfrm>
            <a:solidFill>
              <a:srgbClr val="002060"/>
            </a:solidFill>
            <a:scene3d>
              <a:camera prst="orthographicFront"/>
              <a:lightRig rig="flat" dir="t"/>
            </a:scene3d>
          </p:grpSpPr>
          <p:sp>
            <p:nvSpPr>
              <p:cNvPr id="14" name="Freeform 6"/>
              <p:cNvSpPr>
                <a:spLocks/>
              </p:cNvSpPr>
              <p:nvPr/>
            </p:nvSpPr>
            <p:spPr bwMode="auto">
              <a:xfrm>
                <a:off x="2016126" y="2319338"/>
                <a:ext cx="1462088" cy="1354138"/>
              </a:xfrm>
              <a:custGeom>
                <a:avLst/>
                <a:gdLst>
                  <a:gd name="T0" fmla="*/ 158 w 537"/>
                  <a:gd name="T1" fmla="*/ 499 h 499"/>
                  <a:gd name="T2" fmla="*/ 1 w 537"/>
                  <a:gd name="T3" fmla="*/ 499 h 499"/>
                  <a:gd name="T4" fmla="*/ 0 w 537"/>
                  <a:gd name="T5" fmla="*/ 483 h 499"/>
                  <a:gd name="T6" fmla="*/ 0 w 537"/>
                  <a:gd name="T7" fmla="*/ 242 h 499"/>
                  <a:gd name="T8" fmla="*/ 7 w 537"/>
                  <a:gd name="T9" fmla="*/ 225 h 499"/>
                  <a:gd name="T10" fmla="*/ 265 w 537"/>
                  <a:gd name="T11" fmla="*/ 3 h 499"/>
                  <a:gd name="T12" fmla="*/ 270 w 537"/>
                  <a:gd name="T13" fmla="*/ 0 h 499"/>
                  <a:gd name="T14" fmla="*/ 332 w 537"/>
                  <a:gd name="T15" fmla="*/ 56 h 499"/>
                  <a:gd name="T16" fmla="*/ 526 w 537"/>
                  <a:gd name="T17" fmla="*/ 228 h 499"/>
                  <a:gd name="T18" fmla="*/ 537 w 537"/>
                  <a:gd name="T19" fmla="*/ 254 h 499"/>
                  <a:gd name="T20" fmla="*/ 537 w 537"/>
                  <a:gd name="T21" fmla="*/ 475 h 499"/>
                  <a:gd name="T22" fmla="*/ 537 w 537"/>
                  <a:gd name="T23" fmla="*/ 498 h 499"/>
                  <a:gd name="T24" fmla="*/ 381 w 537"/>
                  <a:gd name="T25" fmla="*/ 498 h 499"/>
                  <a:gd name="T26" fmla="*/ 380 w 537"/>
                  <a:gd name="T27" fmla="*/ 483 h 499"/>
                  <a:gd name="T28" fmla="*/ 380 w 537"/>
                  <a:gd name="T29" fmla="*/ 375 h 499"/>
                  <a:gd name="T30" fmla="*/ 274 w 537"/>
                  <a:gd name="T31" fmla="*/ 268 h 499"/>
                  <a:gd name="T32" fmla="*/ 159 w 537"/>
                  <a:gd name="T33" fmla="*/ 363 h 499"/>
                  <a:gd name="T34" fmla="*/ 158 w 537"/>
                  <a:gd name="T35" fmla="*/ 456 h 499"/>
                  <a:gd name="T36" fmla="*/ 158 w 537"/>
                  <a:gd name="T37" fmla="*/ 499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37" h="499">
                    <a:moveTo>
                      <a:pt x="158" y="499"/>
                    </a:moveTo>
                    <a:cubicBezTo>
                      <a:pt x="105" y="499"/>
                      <a:pt x="54" y="499"/>
                      <a:pt x="1" y="499"/>
                    </a:cubicBezTo>
                    <a:cubicBezTo>
                      <a:pt x="1" y="493"/>
                      <a:pt x="0" y="488"/>
                      <a:pt x="0" y="483"/>
                    </a:cubicBezTo>
                    <a:cubicBezTo>
                      <a:pt x="0" y="403"/>
                      <a:pt x="0" y="322"/>
                      <a:pt x="0" y="242"/>
                    </a:cubicBezTo>
                    <a:cubicBezTo>
                      <a:pt x="0" y="236"/>
                      <a:pt x="3" y="229"/>
                      <a:pt x="7" y="225"/>
                    </a:cubicBezTo>
                    <a:cubicBezTo>
                      <a:pt x="93" y="151"/>
                      <a:pt x="179" y="77"/>
                      <a:pt x="265" y="3"/>
                    </a:cubicBezTo>
                    <a:cubicBezTo>
                      <a:pt x="266" y="2"/>
                      <a:pt x="267" y="2"/>
                      <a:pt x="270" y="0"/>
                    </a:cubicBezTo>
                    <a:cubicBezTo>
                      <a:pt x="290" y="19"/>
                      <a:pt x="311" y="37"/>
                      <a:pt x="332" y="56"/>
                    </a:cubicBezTo>
                    <a:cubicBezTo>
                      <a:pt x="397" y="113"/>
                      <a:pt x="461" y="171"/>
                      <a:pt x="526" y="228"/>
                    </a:cubicBezTo>
                    <a:cubicBezTo>
                      <a:pt x="534" y="235"/>
                      <a:pt x="537" y="243"/>
                      <a:pt x="537" y="254"/>
                    </a:cubicBezTo>
                    <a:cubicBezTo>
                      <a:pt x="537" y="327"/>
                      <a:pt x="537" y="401"/>
                      <a:pt x="537" y="475"/>
                    </a:cubicBezTo>
                    <a:cubicBezTo>
                      <a:pt x="537" y="483"/>
                      <a:pt x="537" y="490"/>
                      <a:pt x="537" y="498"/>
                    </a:cubicBezTo>
                    <a:cubicBezTo>
                      <a:pt x="484" y="498"/>
                      <a:pt x="434" y="498"/>
                      <a:pt x="381" y="498"/>
                    </a:cubicBezTo>
                    <a:cubicBezTo>
                      <a:pt x="381" y="493"/>
                      <a:pt x="380" y="488"/>
                      <a:pt x="380" y="483"/>
                    </a:cubicBezTo>
                    <a:cubicBezTo>
                      <a:pt x="380" y="447"/>
                      <a:pt x="381" y="411"/>
                      <a:pt x="380" y="375"/>
                    </a:cubicBezTo>
                    <a:cubicBezTo>
                      <a:pt x="379" y="317"/>
                      <a:pt x="333" y="271"/>
                      <a:pt x="274" y="268"/>
                    </a:cubicBezTo>
                    <a:cubicBezTo>
                      <a:pt x="217" y="265"/>
                      <a:pt x="165" y="306"/>
                      <a:pt x="159" y="363"/>
                    </a:cubicBezTo>
                    <a:cubicBezTo>
                      <a:pt x="156" y="394"/>
                      <a:pt x="158" y="425"/>
                      <a:pt x="158" y="456"/>
                    </a:cubicBezTo>
                    <a:cubicBezTo>
                      <a:pt x="158" y="470"/>
                      <a:pt x="158" y="484"/>
                      <a:pt x="158" y="499"/>
                    </a:cubicBezTo>
                    <a:close/>
                  </a:path>
                </a:pathLst>
              </a:custGeom>
              <a:solidFill>
                <a:schemeClr val="accent1"/>
              </a:solidFill>
              <a:ln>
                <a:noFill/>
              </a:ln>
              <a:sp3d extrusionH="7620000" prstMaterial="matte"/>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Times New Roman" panose="02020603050405020304" pitchFamily="18" charset="0"/>
                  <a:cs typeface="Times New Roman" panose="02020603050405020304" pitchFamily="18" charset="0"/>
                </a:endParaRPr>
              </a:p>
            </p:txBody>
          </p:sp>
          <p:sp>
            <p:nvSpPr>
              <p:cNvPr id="15" name="Freeform 7"/>
              <p:cNvSpPr>
                <a:spLocks/>
              </p:cNvSpPr>
              <p:nvPr/>
            </p:nvSpPr>
            <p:spPr bwMode="auto">
              <a:xfrm>
                <a:off x="1689101" y="1962151"/>
                <a:ext cx="2117725" cy="1057275"/>
              </a:xfrm>
              <a:custGeom>
                <a:avLst/>
                <a:gdLst>
                  <a:gd name="T0" fmla="*/ 389 w 778"/>
                  <a:gd name="T1" fmla="*/ 0 h 390"/>
                  <a:gd name="T2" fmla="*/ 541 w 778"/>
                  <a:gd name="T3" fmla="*/ 133 h 390"/>
                  <a:gd name="T4" fmla="*/ 553 w 778"/>
                  <a:gd name="T5" fmla="*/ 111 h 390"/>
                  <a:gd name="T6" fmla="*/ 577 w 778"/>
                  <a:gd name="T7" fmla="*/ 104 h 390"/>
                  <a:gd name="T8" fmla="*/ 640 w 778"/>
                  <a:gd name="T9" fmla="*/ 107 h 390"/>
                  <a:gd name="T10" fmla="*/ 657 w 778"/>
                  <a:gd name="T11" fmla="*/ 130 h 390"/>
                  <a:gd name="T12" fmla="*/ 658 w 778"/>
                  <a:gd name="T13" fmla="*/ 221 h 390"/>
                  <a:gd name="T14" fmla="*/ 667 w 778"/>
                  <a:gd name="T15" fmla="*/ 243 h 390"/>
                  <a:gd name="T16" fmla="*/ 756 w 778"/>
                  <a:gd name="T17" fmla="*/ 321 h 390"/>
                  <a:gd name="T18" fmla="*/ 764 w 778"/>
                  <a:gd name="T19" fmla="*/ 373 h 390"/>
                  <a:gd name="T20" fmla="*/ 710 w 778"/>
                  <a:gd name="T21" fmla="*/ 374 h 390"/>
                  <a:gd name="T22" fmla="*/ 402 w 778"/>
                  <a:gd name="T23" fmla="*/ 104 h 390"/>
                  <a:gd name="T24" fmla="*/ 376 w 778"/>
                  <a:gd name="T25" fmla="*/ 104 h 390"/>
                  <a:gd name="T26" fmla="*/ 67 w 778"/>
                  <a:gd name="T27" fmla="*/ 374 h 390"/>
                  <a:gd name="T28" fmla="*/ 15 w 778"/>
                  <a:gd name="T29" fmla="*/ 375 h 390"/>
                  <a:gd name="T30" fmla="*/ 21 w 778"/>
                  <a:gd name="T31" fmla="*/ 322 h 390"/>
                  <a:gd name="T32" fmla="*/ 289 w 778"/>
                  <a:gd name="T33" fmla="*/ 87 h 390"/>
                  <a:gd name="T34" fmla="*/ 389 w 778"/>
                  <a:gd name="T35" fmla="*/ 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78" h="390">
                    <a:moveTo>
                      <a:pt x="389" y="0"/>
                    </a:moveTo>
                    <a:cubicBezTo>
                      <a:pt x="441" y="45"/>
                      <a:pt x="491" y="90"/>
                      <a:pt x="541" y="133"/>
                    </a:cubicBezTo>
                    <a:cubicBezTo>
                      <a:pt x="545" y="125"/>
                      <a:pt x="547" y="115"/>
                      <a:pt x="553" y="111"/>
                    </a:cubicBezTo>
                    <a:cubicBezTo>
                      <a:pt x="559" y="106"/>
                      <a:pt x="569" y="104"/>
                      <a:pt x="577" y="104"/>
                    </a:cubicBezTo>
                    <a:cubicBezTo>
                      <a:pt x="598" y="104"/>
                      <a:pt x="619" y="105"/>
                      <a:pt x="640" y="107"/>
                    </a:cubicBezTo>
                    <a:cubicBezTo>
                      <a:pt x="653" y="108"/>
                      <a:pt x="658" y="116"/>
                      <a:pt x="657" y="130"/>
                    </a:cubicBezTo>
                    <a:cubicBezTo>
                      <a:pt x="657" y="160"/>
                      <a:pt x="656" y="191"/>
                      <a:pt x="658" y="221"/>
                    </a:cubicBezTo>
                    <a:cubicBezTo>
                      <a:pt x="658" y="229"/>
                      <a:pt x="662" y="238"/>
                      <a:pt x="667" y="243"/>
                    </a:cubicBezTo>
                    <a:cubicBezTo>
                      <a:pt x="696" y="269"/>
                      <a:pt x="726" y="295"/>
                      <a:pt x="756" y="321"/>
                    </a:cubicBezTo>
                    <a:cubicBezTo>
                      <a:pt x="775" y="337"/>
                      <a:pt x="778" y="357"/>
                      <a:pt x="764" y="373"/>
                    </a:cubicBezTo>
                    <a:cubicBezTo>
                      <a:pt x="751" y="390"/>
                      <a:pt x="729" y="390"/>
                      <a:pt x="710" y="374"/>
                    </a:cubicBezTo>
                    <a:cubicBezTo>
                      <a:pt x="608" y="284"/>
                      <a:pt x="505" y="194"/>
                      <a:pt x="402" y="104"/>
                    </a:cubicBezTo>
                    <a:cubicBezTo>
                      <a:pt x="392" y="95"/>
                      <a:pt x="386" y="94"/>
                      <a:pt x="376" y="104"/>
                    </a:cubicBezTo>
                    <a:cubicBezTo>
                      <a:pt x="273" y="194"/>
                      <a:pt x="170" y="284"/>
                      <a:pt x="67" y="374"/>
                    </a:cubicBezTo>
                    <a:cubicBezTo>
                      <a:pt x="49" y="389"/>
                      <a:pt x="29" y="390"/>
                      <a:pt x="15" y="375"/>
                    </a:cubicBezTo>
                    <a:cubicBezTo>
                      <a:pt x="0" y="359"/>
                      <a:pt x="2" y="338"/>
                      <a:pt x="21" y="322"/>
                    </a:cubicBezTo>
                    <a:cubicBezTo>
                      <a:pt x="110" y="244"/>
                      <a:pt x="200" y="165"/>
                      <a:pt x="289" y="87"/>
                    </a:cubicBezTo>
                    <a:cubicBezTo>
                      <a:pt x="322" y="59"/>
                      <a:pt x="355" y="30"/>
                      <a:pt x="389" y="0"/>
                    </a:cubicBezTo>
                    <a:close/>
                  </a:path>
                </a:pathLst>
              </a:custGeom>
              <a:solidFill>
                <a:schemeClr val="accent1"/>
              </a:solidFill>
              <a:ln>
                <a:noFill/>
              </a:ln>
              <a:sp3d extrusionH="7620000" prstMaterial="matte"/>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Times New Roman" panose="02020603050405020304" pitchFamily="18" charset="0"/>
                  <a:cs typeface="Times New Roman" panose="02020603050405020304" pitchFamily="18" charset="0"/>
                </a:endParaRPr>
              </a:p>
            </p:txBody>
          </p:sp>
        </p:grpSp>
        <p:sp>
          <p:nvSpPr>
            <p:cNvPr id="13" name="文本框 12"/>
            <p:cNvSpPr txBox="1"/>
            <p:nvPr/>
          </p:nvSpPr>
          <p:spPr>
            <a:xfrm>
              <a:off x="822289" y="155623"/>
              <a:ext cx="4161925" cy="461665"/>
            </a:xfrm>
            <a:prstGeom prst="rect">
              <a:avLst/>
            </a:prstGeom>
            <a:noFill/>
          </p:spPr>
          <p:txBody>
            <a:bodyPr wrap="square" rtlCol="0">
              <a:spAutoFit/>
            </a:bodyPr>
            <a:lstStyle/>
            <a:p>
              <a:r>
                <a:rPr lang="en-US" altLang="zh-CN" sz="2400" dirty="0">
                  <a:solidFill>
                    <a:schemeClr val="accent5">
                      <a:lumMod val="50000"/>
                    </a:schemeClr>
                  </a:solidFill>
                  <a:latin typeface="Times New Roman" panose="02020603050405020304" pitchFamily="18" charset="0"/>
                  <a:cs typeface="Times New Roman" panose="02020603050405020304" pitchFamily="18" charset="0"/>
                </a:rPr>
                <a:t>Corpus</a:t>
              </a:r>
              <a:endParaRPr lang="zh-CN" altLang="en-US" sz="2400" dirty="0">
                <a:solidFill>
                  <a:schemeClr val="accent5">
                    <a:lumMod val="50000"/>
                  </a:schemeClr>
                </a:solidFill>
                <a:latin typeface="Times New Roman" panose="02020603050405020304" pitchFamily="18" charset="0"/>
                <a:cs typeface="Times New Roman" panose="02020603050405020304" pitchFamily="18" charset="0"/>
              </a:endParaRPr>
            </a:p>
          </p:txBody>
        </p:sp>
      </p:grpSp>
      <p:sp>
        <p:nvSpPr>
          <p:cNvPr id="3" name="Rectangle 2">
            <a:extLst>
              <a:ext uri="{FF2B5EF4-FFF2-40B4-BE49-F238E27FC236}">
                <a16:creationId xmlns:a16="http://schemas.microsoft.com/office/drawing/2014/main" id="{0A1E697C-BCC0-4B4A-9CB5-858225F54D1C}"/>
              </a:ext>
            </a:extLst>
          </p:cNvPr>
          <p:cNvSpPr/>
          <p:nvPr/>
        </p:nvSpPr>
        <p:spPr>
          <a:xfrm>
            <a:off x="746288" y="807878"/>
            <a:ext cx="10699423" cy="2246769"/>
          </a:xfrm>
          <a:prstGeom prst="rect">
            <a:avLst/>
          </a:prstGeom>
        </p:spPr>
        <p:txBody>
          <a:bodyPr wrap="square">
            <a:spAutoFit/>
          </a:bodyPr>
          <a:lstStyle/>
          <a:p>
            <a:r>
              <a:rPr lang="en-US" sz="2800" dirty="0"/>
              <a:t>In linguistics and NLP, corpus (literally Latin for body) refers to a </a:t>
            </a:r>
            <a:r>
              <a:rPr lang="en-US" sz="2800" b="1" dirty="0"/>
              <a:t>collection of texts</a:t>
            </a:r>
            <a:r>
              <a:rPr lang="en-US" sz="2800" dirty="0"/>
              <a:t>. Such collections may be formed of a </a:t>
            </a:r>
            <a:r>
              <a:rPr lang="en-US" sz="2800" i="1" dirty="0"/>
              <a:t>single language </a:t>
            </a:r>
            <a:r>
              <a:rPr lang="en-US" sz="2800" dirty="0"/>
              <a:t>of texts or can span </a:t>
            </a:r>
            <a:r>
              <a:rPr lang="en-US" sz="2800" i="1" dirty="0"/>
              <a:t>multiple languages </a:t>
            </a:r>
            <a:r>
              <a:rPr lang="en-US" sz="2800" dirty="0"/>
              <a:t>-- there are numerous reasons for which multilingual corpora (the plural of corpus) may be useful. Corpora may also consist of themed texts (historical, Biblical, etc.).</a:t>
            </a:r>
          </a:p>
        </p:txBody>
      </p:sp>
      <p:pic>
        <p:nvPicPr>
          <p:cNvPr id="4" name="Picture 3">
            <a:extLst>
              <a:ext uri="{FF2B5EF4-FFF2-40B4-BE49-F238E27FC236}">
                <a16:creationId xmlns:a16="http://schemas.microsoft.com/office/drawing/2014/main" id="{95AB912F-F86D-4307-A857-5E8EE0CC83CF}"/>
              </a:ext>
            </a:extLst>
          </p:cNvPr>
          <p:cNvPicPr>
            <a:picLocks noChangeAspect="1"/>
          </p:cNvPicPr>
          <p:nvPr/>
        </p:nvPicPr>
        <p:blipFill>
          <a:blip r:embed="rId2"/>
          <a:stretch>
            <a:fillRect/>
          </a:stretch>
        </p:blipFill>
        <p:spPr>
          <a:xfrm>
            <a:off x="2516956" y="3245237"/>
            <a:ext cx="6571808" cy="3393568"/>
          </a:xfrm>
          <a:prstGeom prst="rect">
            <a:avLst/>
          </a:prstGeom>
        </p:spPr>
      </p:pic>
      <p:sp>
        <p:nvSpPr>
          <p:cNvPr id="5" name="Date Placeholder 4">
            <a:extLst>
              <a:ext uri="{FF2B5EF4-FFF2-40B4-BE49-F238E27FC236}">
                <a16:creationId xmlns:a16="http://schemas.microsoft.com/office/drawing/2014/main" id="{30FEA322-A2DB-4CD4-9764-433EBEDFE5B4}"/>
              </a:ext>
            </a:extLst>
          </p:cNvPr>
          <p:cNvSpPr>
            <a:spLocks noGrp="1"/>
          </p:cNvSpPr>
          <p:nvPr>
            <p:ph type="dt" sz="half" idx="10"/>
          </p:nvPr>
        </p:nvSpPr>
        <p:spPr/>
        <p:txBody>
          <a:bodyPr/>
          <a:lstStyle/>
          <a:p>
            <a:fld id="{C4909ECC-6268-4BFE-9E32-6B143B119CFC}" type="datetime1">
              <a:rPr lang="en-US" smtClean="0"/>
              <a:t>8/21/24</a:t>
            </a:fld>
            <a:endParaRPr lang="en-US"/>
          </a:p>
        </p:txBody>
      </p:sp>
      <p:sp>
        <p:nvSpPr>
          <p:cNvPr id="6" name="Slide Number Placeholder 5">
            <a:extLst>
              <a:ext uri="{FF2B5EF4-FFF2-40B4-BE49-F238E27FC236}">
                <a16:creationId xmlns:a16="http://schemas.microsoft.com/office/drawing/2014/main" id="{003EF700-1D7A-497D-99C4-61574E9F684D}"/>
              </a:ext>
            </a:extLst>
          </p:cNvPr>
          <p:cNvSpPr>
            <a:spLocks noGrp="1"/>
          </p:cNvSpPr>
          <p:nvPr>
            <p:ph type="sldNum" sz="quarter" idx="12"/>
          </p:nvPr>
        </p:nvSpPr>
        <p:spPr/>
        <p:txBody>
          <a:bodyPr/>
          <a:lstStyle/>
          <a:p>
            <a:fld id="{04D66074-13DA-4C61-8B58-736C81065B4D}" type="slidenum">
              <a:rPr lang="en-US" smtClean="0"/>
              <a:t>5</a:t>
            </a:fld>
            <a:endParaRPr lang="en-US"/>
          </a:p>
        </p:txBody>
      </p:sp>
    </p:spTree>
    <p:extLst>
      <p:ext uri="{BB962C8B-B14F-4D97-AF65-F5344CB8AC3E}">
        <p14:creationId xmlns:p14="http://schemas.microsoft.com/office/powerpoint/2010/main" val="3744097619"/>
      </p:ext>
    </p:extLst>
  </p:cSld>
  <p:clrMapOvr>
    <a:masterClrMapping/>
  </p:clrMapOvr>
  <p:transition>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334963" y="117437"/>
            <a:ext cx="5217425" cy="499851"/>
            <a:chOff x="334963" y="117437"/>
            <a:chExt cx="4649251" cy="499851"/>
          </a:xfrm>
        </p:grpSpPr>
        <p:grpSp>
          <p:nvGrpSpPr>
            <p:cNvPr id="10" name="组合 9"/>
            <p:cNvGrpSpPr/>
            <p:nvPr/>
          </p:nvGrpSpPr>
          <p:grpSpPr>
            <a:xfrm>
              <a:off x="334963" y="117437"/>
              <a:ext cx="487692" cy="394102"/>
              <a:chOff x="1689101" y="1962151"/>
              <a:chExt cx="2117725" cy="1711325"/>
            </a:xfrm>
            <a:solidFill>
              <a:srgbClr val="002060"/>
            </a:solidFill>
            <a:scene3d>
              <a:camera prst="orthographicFront"/>
              <a:lightRig rig="flat" dir="t"/>
            </a:scene3d>
          </p:grpSpPr>
          <p:sp>
            <p:nvSpPr>
              <p:cNvPr id="14" name="Freeform 6"/>
              <p:cNvSpPr>
                <a:spLocks/>
              </p:cNvSpPr>
              <p:nvPr/>
            </p:nvSpPr>
            <p:spPr bwMode="auto">
              <a:xfrm>
                <a:off x="2016126" y="2319338"/>
                <a:ext cx="1462088" cy="1354138"/>
              </a:xfrm>
              <a:custGeom>
                <a:avLst/>
                <a:gdLst>
                  <a:gd name="T0" fmla="*/ 158 w 537"/>
                  <a:gd name="T1" fmla="*/ 499 h 499"/>
                  <a:gd name="T2" fmla="*/ 1 w 537"/>
                  <a:gd name="T3" fmla="*/ 499 h 499"/>
                  <a:gd name="T4" fmla="*/ 0 w 537"/>
                  <a:gd name="T5" fmla="*/ 483 h 499"/>
                  <a:gd name="T6" fmla="*/ 0 w 537"/>
                  <a:gd name="T7" fmla="*/ 242 h 499"/>
                  <a:gd name="T8" fmla="*/ 7 w 537"/>
                  <a:gd name="T9" fmla="*/ 225 h 499"/>
                  <a:gd name="T10" fmla="*/ 265 w 537"/>
                  <a:gd name="T11" fmla="*/ 3 h 499"/>
                  <a:gd name="T12" fmla="*/ 270 w 537"/>
                  <a:gd name="T13" fmla="*/ 0 h 499"/>
                  <a:gd name="T14" fmla="*/ 332 w 537"/>
                  <a:gd name="T15" fmla="*/ 56 h 499"/>
                  <a:gd name="T16" fmla="*/ 526 w 537"/>
                  <a:gd name="T17" fmla="*/ 228 h 499"/>
                  <a:gd name="T18" fmla="*/ 537 w 537"/>
                  <a:gd name="T19" fmla="*/ 254 h 499"/>
                  <a:gd name="T20" fmla="*/ 537 w 537"/>
                  <a:gd name="T21" fmla="*/ 475 h 499"/>
                  <a:gd name="T22" fmla="*/ 537 w 537"/>
                  <a:gd name="T23" fmla="*/ 498 h 499"/>
                  <a:gd name="T24" fmla="*/ 381 w 537"/>
                  <a:gd name="T25" fmla="*/ 498 h 499"/>
                  <a:gd name="T26" fmla="*/ 380 w 537"/>
                  <a:gd name="T27" fmla="*/ 483 h 499"/>
                  <a:gd name="T28" fmla="*/ 380 w 537"/>
                  <a:gd name="T29" fmla="*/ 375 h 499"/>
                  <a:gd name="T30" fmla="*/ 274 w 537"/>
                  <a:gd name="T31" fmla="*/ 268 h 499"/>
                  <a:gd name="T32" fmla="*/ 159 w 537"/>
                  <a:gd name="T33" fmla="*/ 363 h 499"/>
                  <a:gd name="T34" fmla="*/ 158 w 537"/>
                  <a:gd name="T35" fmla="*/ 456 h 499"/>
                  <a:gd name="T36" fmla="*/ 158 w 537"/>
                  <a:gd name="T37" fmla="*/ 499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37" h="499">
                    <a:moveTo>
                      <a:pt x="158" y="499"/>
                    </a:moveTo>
                    <a:cubicBezTo>
                      <a:pt x="105" y="499"/>
                      <a:pt x="54" y="499"/>
                      <a:pt x="1" y="499"/>
                    </a:cubicBezTo>
                    <a:cubicBezTo>
                      <a:pt x="1" y="493"/>
                      <a:pt x="0" y="488"/>
                      <a:pt x="0" y="483"/>
                    </a:cubicBezTo>
                    <a:cubicBezTo>
                      <a:pt x="0" y="403"/>
                      <a:pt x="0" y="322"/>
                      <a:pt x="0" y="242"/>
                    </a:cubicBezTo>
                    <a:cubicBezTo>
                      <a:pt x="0" y="236"/>
                      <a:pt x="3" y="229"/>
                      <a:pt x="7" y="225"/>
                    </a:cubicBezTo>
                    <a:cubicBezTo>
                      <a:pt x="93" y="151"/>
                      <a:pt x="179" y="77"/>
                      <a:pt x="265" y="3"/>
                    </a:cubicBezTo>
                    <a:cubicBezTo>
                      <a:pt x="266" y="2"/>
                      <a:pt x="267" y="2"/>
                      <a:pt x="270" y="0"/>
                    </a:cubicBezTo>
                    <a:cubicBezTo>
                      <a:pt x="290" y="19"/>
                      <a:pt x="311" y="37"/>
                      <a:pt x="332" y="56"/>
                    </a:cubicBezTo>
                    <a:cubicBezTo>
                      <a:pt x="397" y="113"/>
                      <a:pt x="461" y="171"/>
                      <a:pt x="526" y="228"/>
                    </a:cubicBezTo>
                    <a:cubicBezTo>
                      <a:pt x="534" y="235"/>
                      <a:pt x="537" y="243"/>
                      <a:pt x="537" y="254"/>
                    </a:cubicBezTo>
                    <a:cubicBezTo>
                      <a:pt x="537" y="327"/>
                      <a:pt x="537" y="401"/>
                      <a:pt x="537" y="475"/>
                    </a:cubicBezTo>
                    <a:cubicBezTo>
                      <a:pt x="537" y="483"/>
                      <a:pt x="537" y="490"/>
                      <a:pt x="537" y="498"/>
                    </a:cubicBezTo>
                    <a:cubicBezTo>
                      <a:pt x="484" y="498"/>
                      <a:pt x="434" y="498"/>
                      <a:pt x="381" y="498"/>
                    </a:cubicBezTo>
                    <a:cubicBezTo>
                      <a:pt x="381" y="493"/>
                      <a:pt x="380" y="488"/>
                      <a:pt x="380" y="483"/>
                    </a:cubicBezTo>
                    <a:cubicBezTo>
                      <a:pt x="380" y="447"/>
                      <a:pt x="381" y="411"/>
                      <a:pt x="380" y="375"/>
                    </a:cubicBezTo>
                    <a:cubicBezTo>
                      <a:pt x="379" y="317"/>
                      <a:pt x="333" y="271"/>
                      <a:pt x="274" y="268"/>
                    </a:cubicBezTo>
                    <a:cubicBezTo>
                      <a:pt x="217" y="265"/>
                      <a:pt x="165" y="306"/>
                      <a:pt x="159" y="363"/>
                    </a:cubicBezTo>
                    <a:cubicBezTo>
                      <a:pt x="156" y="394"/>
                      <a:pt x="158" y="425"/>
                      <a:pt x="158" y="456"/>
                    </a:cubicBezTo>
                    <a:cubicBezTo>
                      <a:pt x="158" y="470"/>
                      <a:pt x="158" y="484"/>
                      <a:pt x="158" y="499"/>
                    </a:cubicBezTo>
                    <a:close/>
                  </a:path>
                </a:pathLst>
              </a:custGeom>
              <a:solidFill>
                <a:schemeClr val="accent1"/>
              </a:solidFill>
              <a:ln>
                <a:noFill/>
              </a:ln>
              <a:sp3d extrusionH="7620000" prstMaterial="matte"/>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Times New Roman" panose="02020603050405020304" pitchFamily="18" charset="0"/>
                  <a:cs typeface="Times New Roman" panose="02020603050405020304" pitchFamily="18" charset="0"/>
                </a:endParaRPr>
              </a:p>
            </p:txBody>
          </p:sp>
          <p:sp>
            <p:nvSpPr>
              <p:cNvPr id="15" name="Freeform 7"/>
              <p:cNvSpPr>
                <a:spLocks/>
              </p:cNvSpPr>
              <p:nvPr/>
            </p:nvSpPr>
            <p:spPr bwMode="auto">
              <a:xfrm>
                <a:off x="1689101" y="1962151"/>
                <a:ext cx="2117725" cy="1057275"/>
              </a:xfrm>
              <a:custGeom>
                <a:avLst/>
                <a:gdLst>
                  <a:gd name="T0" fmla="*/ 389 w 778"/>
                  <a:gd name="T1" fmla="*/ 0 h 390"/>
                  <a:gd name="T2" fmla="*/ 541 w 778"/>
                  <a:gd name="T3" fmla="*/ 133 h 390"/>
                  <a:gd name="T4" fmla="*/ 553 w 778"/>
                  <a:gd name="T5" fmla="*/ 111 h 390"/>
                  <a:gd name="T6" fmla="*/ 577 w 778"/>
                  <a:gd name="T7" fmla="*/ 104 h 390"/>
                  <a:gd name="T8" fmla="*/ 640 w 778"/>
                  <a:gd name="T9" fmla="*/ 107 h 390"/>
                  <a:gd name="T10" fmla="*/ 657 w 778"/>
                  <a:gd name="T11" fmla="*/ 130 h 390"/>
                  <a:gd name="T12" fmla="*/ 658 w 778"/>
                  <a:gd name="T13" fmla="*/ 221 h 390"/>
                  <a:gd name="T14" fmla="*/ 667 w 778"/>
                  <a:gd name="T15" fmla="*/ 243 h 390"/>
                  <a:gd name="T16" fmla="*/ 756 w 778"/>
                  <a:gd name="T17" fmla="*/ 321 h 390"/>
                  <a:gd name="T18" fmla="*/ 764 w 778"/>
                  <a:gd name="T19" fmla="*/ 373 h 390"/>
                  <a:gd name="T20" fmla="*/ 710 w 778"/>
                  <a:gd name="T21" fmla="*/ 374 h 390"/>
                  <a:gd name="T22" fmla="*/ 402 w 778"/>
                  <a:gd name="T23" fmla="*/ 104 h 390"/>
                  <a:gd name="T24" fmla="*/ 376 w 778"/>
                  <a:gd name="T25" fmla="*/ 104 h 390"/>
                  <a:gd name="T26" fmla="*/ 67 w 778"/>
                  <a:gd name="T27" fmla="*/ 374 h 390"/>
                  <a:gd name="T28" fmla="*/ 15 w 778"/>
                  <a:gd name="T29" fmla="*/ 375 h 390"/>
                  <a:gd name="T30" fmla="*/ 21 w 778"/>
                  <a:gd name="T31" fmla="*/ 322 h 390"/>
                  <a:gd name="T32" fmla="*/ 289 w 778"/>
                  <a:gd name="T33" fmla="*/ 87 h 390"/>
                  <a:gd name="T34" fmla="*/ 389 w 778"/>
                  <a:gd name="T35" fmla="*/ 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78" h="390">
                    <a:moveTo>
                      <a:pt x="389" y="0"/>
                    </a:moveTo>
                    <a:cubicBezTo>
                      <a:pt x="441" y="45"/>
                      <a:pt x="491" y="90"/>
                      <a:pt x="541" y="133"/>
                    </a:cubicBezTo>
                    <a:cubicBezTo>
                      <a:pt x="545" y="125"/>
                      <a:pt x="547" y="115"/>
                      <a:pt x="553" y="111"/>
                    </a:cubicBezTo>
                    <a:cubicBezTo>
                      <a:pt x="559" y="106"/>
                      <a:pt x="569" y="104"/>
                      <a:pt x="577" y="104"/>
                    </a:cubicBezTo>
                    <a:cubicBezTo>
                      <a:pt x="598" y="104"/>
                      <a:pt x="619" y="105"/>
                      <a:pt x="640" y="107"/>
                    </a:cubicBezTo>
                    <a:cubicBezTo>
                      <a:pt x="653" y="108"/>
                      <a:pt x="658" y="116"/>
                      <a:pt x="657" y="130"/>
                    </a:cubicBezTo>
                    <a:cubicBezTo>
                      <a:pt x="657" y="160"/>
                      <a:pt x="656" y="191"/>
                      <a:pt x="658" y="221"/>
                    </a:cubicBezTo>
                    <a:cubicBezTo>
                      <a:pt x="658" y="229"/>
                      <a:pt x="662" y="238"/>
                      <a:pt x="667" y="243"/>
                    </a:cubicBezTo>
                    <a:cubicBezTo>
                      <a:pt x="696" y="269"/>
                      <a:pt x="726" y="295"/>
                      <a:pt x="756" y="321"/>
                    </a:cubicBezTo>
                    <a:cubicBezTo>
                      <a:pt x="775" y="337"/>
                      <a:pt x="778" y="357"/>
                      <a:pt x="764" y="373"/>
                    </a:cubicBezTo>
                    <a:cubicBezTo>
                      <a:pt x="751" y="390"/>
                      <a:pt x="729" y="390"/>
                      <a:pt x="710" y="374"/>
                    </a:cubicBezTo>
                    <a:cubicBezTo>
                      <a:pt x="608" y="284"/>
                      <a:pt x="505" y="194"/>
                      <a:pt x="402" y="104"/>
                    </a:cubicBezTo>
                    <a:cubicBezTo>
                      <a:pt x="392" y="95"/>
                      <a:pt x="386" y="94"/>
                      <a:pt x="376" y="104"/>
                    </a:cubicBezTo>
                    <a:cubicBezTo>
                      <a:pt x="273" y="194"/>
                      <a:pt x="170" y="284"/>
                      <a:pt x="67" y="374"/>
                    </a:cubicBezTo>
                    <a:cubicBezTo>
                      <a:pt x="49" y="389"/>
                      <a:pt x="29" y="390"/>
                      <a:pt x="15" y="375"/>
                    </a:cubicBezTo>
                    <a:cubicBezTo>
                      <a:pt x="0" y="359"/>
                      <a:pt x="2" y="338"/>
                      <a:pt x="21" y="322"/>
                    </a:cubicBezTo>
                    <a:cubicBezTo>
                      <a:pt x="110" y="244"/>
                      <a:pt x="200" y="165"/>
                      <a:pt x="289" y="87"/>
                    </a:cubicBezTo>
                    <a:cubicBezTo>
                      <a:pt x="322" y="59"/>
                      <a:pt x="355" y="30"/>
                      <a:pt x="389" y="0"/>
                    </a:cubicBezTo>
                    <a:close/>
                  </a:path>
                </a:pathLst>
              </a:custGeom>
              <a:solidFill>
                <a:schemeClr val="accent1"/>
              </a:solidFill>
              <a:ln>
                <a:noFill/>
              </a:ln>
              <a:sp3d extrusionH="7620000" prstMaterial="matte"/>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Times New Roman" panose="02020603050405020304" pitchFamily="18" charset="0"/>
                  <a:cs typeface="Times New Roman" panose="02020603050405020304" pitchFamily="18" charset="0"/>
                </a:endParaRPr>
              </a:p>
            </p:txBody>
          </p:sp>
        </p:grpSp>
        <p:sp>
          <p:nvSpPr>
            <p:cNvPr id="13" name="文本框 12"/>
            <p:cNvSpPr txBox="1"/>
            <p:nvPr/>
          </p:nvSpPr>
          <p:spPr>
            <a:xfrm>
              <a:off x="822289" y="155623"/>
              <a:ext cx="4161925" cy="461665"/>
            </a:xfrm>
            <a:prstGeom prst="rect">
              <a:avLst/>
            </a:prstGeom>
            <a:noFill/>
          </p:spPr>
          <p:txBody>
            <a:bodyPr wrap="square" rtlCol="0">
              <a:spAutoFit/>
            </a:bodyPr>
            <a:lstStyle/>
            <a:p>
              <a:r>
                <a:rPr lang="en-US" altLang="zh-CN" sz="2400" dirty="0">
                  <a:solidFill>
                    <a:schemeClr val="accent5">
                      <a:lumMod val="50000"/>
                    </a:schemeClr>
                  </a:solidFill>
                  <a:latin typeface="Times New Roman" panose="02020603050405020304" pitchFamily="18" charset="0"/>
                  <a:cs typeface="Times New Roman" panose="02020603050405020304" pitchFamily="18" charset="0"/>
                </a:rPr>
                <a:t>Data Quality</a:t>
              </a:r>
              <a:endParaRPr lang="zh-CN" altLang="en-US" sz="2400" dirty="0">
                <a:solidFill>
                  <a:schemeClr val="accent5">
                    <a:lumMod val="50000"/>
                  </a:schemeClr>
                </a:solidFill>
                <a:latin typeface="Times New Roman" panose="02020603050405020304" pitchFamily="18" charset="0"/>
                <a:cs typeface="Times New Roman" panose="02020603050405020304" pitchFamily="18" charset="0"/>
              </a:endParaRPr>
            </a:p>
          </p:txBody>
        </p:sp>
      </p:grpSp>
      <p:sp>
        <p:nvSpPr>
          <p:cNvPr id="3" name="Rectangle 2">
            <a:extLst>
              <a:ext uri="{FF2B5EF4-FFF2-40B4-BE49-F238E27FC236}">
                <a16:creationId xmlns:a16="http://schemas.microsoft.com/office/drawing/2014/main" id="{0A1E697C-BCC0-4B4A-9CB5-858225F54D1C}"/>
              </a:ext>
            </a:extLst>
          </p:cNvPr>
          <p:cNvSpPr/>
          <p:nvPr/>
        </p:nvSpPr>
        <p:spPr>
          <a:xfrm>
            <a:off x="746288" y="807878"/>
            <a:ext cx="10699423" cy="954107"/>
          </a:xfrm>
          <a:prstGeom prst="rect">
            <a:avLst/>
          </a:prstGeom>
        </p:spPr>
        <p:txBody>
          <a:bodyPr wrap="square">
            <a:spAutoFit/>
          </a:bodyPr>
          <a:lstStyle/>
          <a:p>
            <a:r>
              <a:rPr lang="en-US" sz="2800" dirty="0"/>
              <a:t>Data quality is a measure of a data set's condition based on factors such as accuracy, completeness, consistency, reliability, validity, and others.</a:t>
            </a:r>
          </a:p>
        </p:txBody>
      </p:sp>
      <p:sp>
        <p:nvSpPr>
          <p:cNvPr id="5" name="Date Placeholder 4">
            <a:extLst>
              <a:ext uri="{FF2B5EF4-FFF2-40B4-BE49-F238E27FC236}">
                <a16:creationId xmlns:a16="http://schemas.microsoft.com/office/drawing/2014/main" id="{30FEA322-A2DB-4CD4-9764-433EBEDFE5B4}"/>
              </a:ext>
            </a:extLst>
          </p:cNvPr>
          <p:cNvSpPr>
            <a:spLocks noGrp="1"/>
          </p:cNvSpPr>
          <p:nvPr>
            <p:ph type="dt" sz="half" idx="10"/>
          </p:nvPr>
        </p:nvSpPr>
        <p:spPr/>
        <p:txBody>
          <a:bodyPr/>
          <a:lstStyle/>
          <a:p>
            <a:fld id="{C4909ECC-6268-4BFE-9E32-6B143B119CFC}" type="datetime1">
              <a:rPr lang="en-US" smtClean="0"/>
              <a:t>8/21/24</a:t>
            </a:fld>
            <a:endParaRPr lang="en-US"/>
          </a:p>
        </p:txBody>
      </p:sp>
      <p:sp>
        <p:nvSpPr>
          <p:cNvPr id="6" name="Slide Number Placeholder 5">
            <a:extLst>
              <a:ext uri="{FF2B5EF4-FFF2-40B4-BE49-F238E27FC236}">
                <a16:creationId xmlns:a16="http://schemas.microsoft.com/office/drawing/2014/main" id="{003EF700-1D7A-497D-99C4-61574E9F684D}"/>
              </a:ext>
            </a:extLst>
          </p:cNvPr>
          <p:cNvSpPr>
            <a:spLocks noGrp="1"/>
          </p:cNvSpPr>
          <p:nvPr>
            <p:ph type="sldNum" sz="quarter" idx="12"/>
          </p:nvPr>
        </p:nvSpPr>
        <p:spPr/>
        <p:txBody>
          <a:bodyPr/>
          <a:lstStyle/>
          <a:p>
            <a:fld id="{04D66074-13DA-4C61-8B58-736C81065B4D}" type="slidenum">
              <a:rPr lang="en-US" smtClean="0"/>
              <a:t>6</a:t>
            </a:fld>
            <a:endParaRPr lang="en-US"/>
          </a:p>
        </p:txBody>
      </p:sp>
      <p:pic>
        <p:nvPicPr>
          <p:cNvPr id="2050" name="Picture 2" descr="Learn why poor data quality is the biggest risk to your Azure investment -  Enterprise Master Data Management • Profisee">
            <a:extLst>
              <a:ext uri="{FF2B5EF4-FFF2-40B4-BE49-F238E27FC236}">
                <a16:creationId xmlns:a16="http://schemas.microsoft.com/office/drawing/2014/main" id="{ACD4B1F0-BDAD-88E4-60F3-40DFB7BA25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69690" y="2087040"/>
            <a:ext cx="4193209" cy="42107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071322"/>
      </p:ext>
    </p:extLst>
  </p:cSld>
  <p:clrMapOvr>
    <a:masterClrMapping/>
  </p:clrMapOvr>
  <p:transition>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334963" y="117437"/>
            <a:ext cx="5217425" cy="499851"/>
            <a:chOff x="334963" y="117437"/>
            <a:chExt cx="4649251" cy="499851"/>
          </a:xfrm>
        </p:grpSpPr>
        <p:grpSp>
          <p:nvGrpSpPr>
            <p:cNvPr id="10" name="组合 9"/>
            <p:cNvGrpSpPr/>
            <p:nvPr/>
          </p:nvGrpSpPr>
          <p:grpSpPr>
            <a:xfrm>
              <a:off x="334963" y="117437"/>
              <a:ext cx="487692" cy="394102"/>
              <a:chOff x="1689101" y="1962151"/>
              <a:chExt cx="2117725" cy="1711325"/>
            </a:xfrm>
            <a:solidFill>
              <a:srgbClr val="002060"/>
            </a:solidFill>
            <a:scene3d>
              <a:camera prst="orthographicFront"/>
              <a:lightRig rig="flat" dir="t"/>
            </a:scene3d>
          </p:grpSpPr>
          <p:sp>
            <p:nvSpPr>
              <p:cNvPr id="14" name="Freeform 6"/>
              <p:cNvSpPr>
                <a:spLocks/>
              </p:cNvSpPr>
              <p:nvPr/>
            </p:nvSpPr>
            <p:spPr bwMode="auto">
              <a:xfrm>
                <a:off x="2016126" y="2319338"/>
                <a:ext cx="1462088" cy="1354138"/>
              </a:xfrm>
              <a:custGeom>
                <a:avLst/>
                <a:gdLst>
                  <a:gd name="T0" fmla="*/ 158 w 537"/>
                  <a:gd name="T1" fmla="*/ 499 h 499"/>
                  <a:gd name="T2" fmla="*/ 1 w 537"/>
                  <a:gd name="T3" fmla="*/ 499 h 499"/>
                  <a:gd name="T4" fmla="*/ 0 w 537"/>
                  <a:gd name="T5" fmla="*/ 483 h 499"/>
                  <a:gd name="T6" fmla="*/ 0 w 537"/>
                  <a:gd name="T7" fmla="*/ 242 h 499"/>
                  <a:gd name="T8" fmla="*/ 7 w 537"/>
                  <a:gd name="T9" fmla="*/ 225 h 499"/>
                  <a:gd name="T10" fmla="*/ 265 w 537"/>
                  <a:gd name="T11" fmla="*/ 3 h 499"/>
                  <a:gd name="T12" fmla="*/ 270 w 537"/>
                  <a:gd name="T13" fmla="*/ 0 h 499"/>
                  <a:gd name="T14" fmla="*/ 332 w 537"/>
                  <a:gd name="T15" fmla="*/ 56 h 499"/>
                  <a:gd name="T16" fmla="*/ 526 w 537"/>
                  <a:gd name="T17" fmla="*/ 228 h 499"/>
                  <a:gd name="T18" fmla="*/ 537 w 537"/>
                  <a:gd name="T19" fmla="*/ 254 h 499"/>
                  <a:gd name="T20" fmla="*/ 537 w 537"/>
                  <a:gd name="T21" fmla="*/ 475 h 499"/>
                  <a:gd name="T22" fmla="*/ 537 w 537"/>
                  <a:gd name="T23" fmla="*/ 498 h 499"/>
                  <a:gd name="T24" fmla="*/ 381 w 537"/>
                  <a:gd name="T25" fmla="*/ 498 h 499"/>
                  <a:gd name="T26" fmla="*/ 380 w 537"/>
                  <a:gd name="T27" fmla="*/ 483 h 499"/>
                  <a:gd name="T28" fmla="*/ 380 w 537"/>
                  <a:gd name="T29" fmla="*/ 375 h 499"/>
                  <a:gd name="T30" fmla="*/ 274 w 537"/>
                  <a:gd name="T31" fmla="*/ 268 h 499"/>
                  <a:gd name="T32" fmla="*/ 159 w 537"/>
                  <a:gd name="T33" fmla="*/ 363 h 499"/>
                  <a:gd name="T34" fmla="*/ 158 w 537"/>
                  <a:gd name="T35" fmla="*/ 456 h 499"/>
                  <a:gd name="T36" fmla="*/ 158 w 537"/>
                  <a:gd name="T37" fmla="*/ 499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37" h="499">
                    <a:moveTo>
                      <a:pt x="158" y="499"/>
                    </a:moveTo>
                    <a:cubicBezTo>
                      <a:pt x="105" y="499"/>
                      <a:pt x="54" y="499"/>
                      <a:pt x="1" y="499"/>
                    </a:cubicBezTo>
                    <a:cubicBezTo>
                      <a:pt x="1" y="493"/>
                      <a:pt x="0" y="488"/>
                      <a:pt x="0" y="483"/>
                    </a:cubicBezTo>
                    <a:cubicBezTo>
                      <a:pt x="0" y="403"/>
                      <a:pt x="0" y="322"/>
                      <a:pt x="0" y="242"/>
                    </a:cubicBezTo>
                    <a:cubicBezTo>
                      <a:pt x="0" y="236"/>
                      <a:pt x="3" y="229"/>
                      <a:pt x="7" y="225"/>
                    </a:cubicBezTo>
                    <a:cubicBezTo>
                      <a:pt x="93" y="151"/>
                      <a:pt x="179" y="77"/>
                      <a:pt x="265" y="3"/>
                    </a:cubicBezTo>
                    <a:cubicBezTo>
                      <a:pt x="266" y="2"/>
                      <a:pt x="267" y="2"/>
                      <a:pt x="270" y="0"/>
                    </a:cubicBezTo>
                    <a:cubicBezTo>
                      <a:pt x="290" y="19"/>
                      <a:pt x="311" y="37"/>
                      <a:pt x="332" y="56"/>
                    </a:cubicBezTo>
                    <a:cubicBezTo>
                      <a:pt x="397" y="113"/>
                      <a:pt x="461" y="171"/>
                      <a:pt x="526" y="228"/>
                    </a:cubicBezTo>
                    <a:cubicBezTo>
                      <a:pt x="534" y="235"/>
                      <a:pt x="537" y="243"/>
                      <a:pt x="537" y="254"/>
                    </a:cubicBezTo>
                    <a:cubicBezTo>
                      <a:pt x="537" y="327"/>
                      <a:pt x="537" y="401"/>
                      <a:pt x="537" y="475"/>
                    </a:cubicBezTo>
                    <a:cubicBezTo>
                      <a:pt x="537" y="483"/>
                      <a:pt x="537" y="490"/>
                      <a:pt x="537" y="498"/>
                    </a:cubicBezTo>
                    <a:cubicBezTo>
                      <a:pt x="484" y="498"/>
                      <a:pt x="434" y="498"/>
                      <a:pt x="381" y="498"/>
                    </a:cubicBezTo>
                    <a:cubicBezTo>
                      <a:pt x="381" y="493"/>
                      <a:pt x="380" y="488"/>
                      <a:pt x="380" y="483"/>
                    </a:cubicBezTo>
                    <a:cubicBezTo>
                      <a:pt x="380" y="447"/>
                      <a:pt x="381" y="411"/>
                      <a:pt x="380" y="375"/>
                    </a:cubicBezTo>
                    <a:cubicBezTo>
                      <a:pt x="379" y="317"/>
                      <a:pt x="333" y="271"/>
                      <a:pt x="274" y="268"/>
                    </a:cubicBezTo>
                    <a:cubicBezTo>
                      <a:pt x="217" y="265"/>
                      <a:pt x="165" y="306"/>
                      <a:pt x="159" y="363"/>
                    </a:cubicBezTo>
                    <a:cubicBezTo>
                      <a:pt x="156" y="394"/>
                      <a:pt x="158" y="425"/>
                      <a:pt x="158" y="456"/>
                    </a:cubicBezTo>
                    <a:cubicBezTo>
                      <a:pt x="158" y="470"/>
                      <a:pt x="158" y="484"/>
                      <a:pt x="158" y="499"/>
                    </a:cubicBezTo>
                    <a:close/>
                  </a:path>
                </a:pathLst>
              </a:custGeom>
              <a:solidFill>
                <a:schemeClr val="accent1"/>
              </a:solidFill>
              <a:ln>
                <a:noFill/>
              </a:ln>
              <a:sp3d extrusionH="7620000" prstMaterial="matte"/>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Times New Roman" panose="02020603050405020304" pitchFamily="18" charset="0"/>
                  <a:cs typeface="Times New Roman" panose="02020603050405020304" pitchFamily="18" charset="0"/>
                </a:endParaRPr>
              </a:p>
            </p:txBody>
          </p:sp>
          <p:sp>
            <p:nvSpPr>
              <p:cNvPr id="15" name="Freeform 7"/>
              <p:cNvSpPr>
                <a:spLocks/>
              </p:cNvSpPr>
              <p:nvPr/>
            </p:nvSpPr>
            <p:spPr bwMode="auto">
              <a:xfrm>
                <a:off x="1689101" y="1962151"/>
                <a:ext cx="2117725" cy="1057275"/>
              </a:xfrm>
              <a:custGeom>
                <a:avLst/>
                <a:gdLst>
                  <a:gd name="T0" fmla="*/ 389 w 778"/>
                  <a:gd name="T1" fmla="*/ 0 h 390"/>
                  <a:gd name="T2" fmla="*/ 541 w 778"/>
                  <a:gd name="T3" fmla="*/ 133 h 390"/>
                  <a:gd name="T4" fmla="*/ 553 w 778"/>
                  <a:gd name="T5" fmla="*/ 111 h 390"/>
                  <a:gd name="T6" fmla="*/ 577 w 778"/>
                  <a:gd name="T7" fmla="*/ 104 h 390"/>
                  <a:gd name="T8" fmla="*/ 640 w 778"/>
                  <a:gd name="T9" fmla="*/ 107 h 390"/>
                  <a:gd name="T10" fmla="*/ 657 w 778"/>
                  <a:gd name="T11" fmla="*/ 130 h 390"/>
                  <a:gd name="T12" fmla="*/ 658 w 778"/>
                  <a:gd name="T13" fmla="*/ 221 h 390"/>
                  <a:gd name="T14" fmla="*/ 667 w 778"/>
                  <a:gd name="T15" fmla="*/ 243 h 390"/>
                  <a:gd name="T16" fmla="*/ 756 w 778"/>
                  <a:gd name="T17" fmla="*/ 321 h 390"/>
                  <a:gd name="T18" fmla="*/ 764 w 778"/>
                  <a:gd name="T19" fmla="*/ 373 h 390"/>
                  <a:gd name="T20" fmla="*/ 710 w 778"/>
                  <a:gd name="T21" fmla="*/ 374 h 390"/>
                  <a:gd name="T22" fmla="*/ 402 w 778"/>
                  <a:gd name="T23" fmla="*/ 104 h 390"/>
                  <a:gd name="T24" fmla="*/ 376 w 778"/>
                  <a:gd name="T25" fmla="*/ 104 h 390"/>
                  <a:gd name="T26" fmla="*/ 67 w 778"/>
                  <a:gd name="T27" fmla="*/ 374 h 390"/>
                  <a:gd name="T28" fmla="*/ 15 w 778"/>
                  <a:gd name="T29" fmla="*/ 375 h 390"/>
                  <a:gd name="T30" fmla="*/ 21 w 778"/>
                  <a:gd name="T31" fmla="*/ 322 h 390"/>
                  <a:gd name="T32" fmla="*/ 289 w 778"/>
                  <a:gd name="T33" fmla="*/ 87 h 390"/>
                  <a:gd name="T34" fmla="*/ 389 w 778"/>
                  <a:gd name="T35" fmla="*/ 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78" h="390">
                    <a:moveTo>
                      <a:pt x="389" y="0"/>
                    </a:moveTo>
                    <a:cubicBezTo>
                      <a:pt x="441" y="45"/>
                      <a:pt x="491" y="90"/>
                      <a:pt x="541" y="133"/>
                    </a:cubicBezTo>
                    <a:cubicBezTo>
                      <a:pt x="545" y="125"/>
                      <a:pt x="547" y="115"/>
                      <a:pt x="553" y="111"/>
                    </a:cubicBezTo>
                    <a:cubicBezTo>
                      <a:pt x="559" y="106"/>
                      <a:pt x="569" y="104"/>
                      <a:pt x="577" y="104"/>
                    </a:cubicBezTo>
                    <a:cubicBezTo>
                      <a:pt x="598" y="104"/>
                      <a:pt x="619" y="105"/>
                      <a:pt x="640" y="107"/>
                    </a:cubicBezTo>
                    <a:cubicBezTo>
                      <a:pt x="653" y="108"/>
                      <a:pt x="658" y="116"/>
                      <a:pt x="657" y="130"/>
                    </a:cubicBezTo>
                    <a:cubicBezTo>
                      <a:pt x="657" y="160"/>
                      <a:pt x="656" y="191"/>
                      <a:pt x="658" y="221"/>
                    </a:cubicBezTo>
                    <a:cubicBezTo>
                      <a:pt x="658" y="229"/>
                      <a:pt x="662" y="238"/>
                      <a:pt x="667" y="243"/>
                    </a:cubicBezTo>
                    <a:cubicBezTo>
                      <a:pt x="696" y="269"/>
                      <a:pt x="726" y="295"/>
                      <a:pt x="756" y="321"/>
                    </a:cubicBezTo>
                    <a:cubicBezTo>
                      <a:pt x="775" y="337"/>
                      <a:pt x="778" y="357"/>
                      <a:pt x="764" y="373"/>
                    </a:cubicBezTo>
                    <a:cubicBezTo>
                      <a:pt x="751" y="390"/>
                      <a:pt x="729" y="390"/>
                      <a:pt x="710" y="374"/>
                    </a:cubicBezTo>
                    <a:cubicBezTo>
                      <a:pt x="608" y="284"/>
                      <a:pt x="505" y="194"/>
                      <a:pt x="402" y="104"/>
                    </a:cubicBezTo>
                    <a:cubicBezTo>
                      <a:pt x="392" y="95"/>
                      <a:pt x="386" y="94"/>
                      <a:pt x="376" y="104"/>
                    </a:cubicBezTo>
                    <a:cubicBezTo>
                      <a:pt x="273" y="194"/>
                      <a:pt x="170" y="284"/>
                      <a:pt x="67" y="374"/>
                    </a:cubicBezTo>
                    <a:cubicBezTo>
                      <a:pt x="49" y="389"/>
                      <a:pt x="29" y="390"/>
                      <a:pt x="15" y="375"/>
                    </a:cubicBezTo>
                    <a:cubicBezTo>
                      <a:pt x="0" y="359"/>
                      <a:pt x="2" y="338"/>
                      <a:pt x="21" y="322"/>
                    </a:cubicBezTo>
                    <a:cubicBezTo>
                      <a:pt x="110" y="244"/>
                      <a:pt x="200" y="165"/>
                      <a:pt x="289" y="87"/>
                    </a:cubicBezTo>
                    <a:cubicBezTo>
                      <a:pt x="322" y="59"/>
                      <a:pt x="355" y="30"/>
                      <a:pt x="389" y="0"/>
                    </a:cubicBezTo>
                    <a:close/>
                  </a:path>
                </a:pathLst>
              </a:custGeom>
              <a:solidFill>
                <a:schemeClr val="accent1"/>
              </a:solidFill>
              <a:ln>
                <a:noFill/>
              </a:ln>
              <a:sp3d extrusionH="7620000" prstMaterial="matte"/>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Times New Roman" panose="02020603050405020304" pitchFamily="18" charset="0"/>
                  <a:cs typeface="Times New Roman" panose="02020603050405020304" pitchFamily="18" charset="0"/>
                </a:endParaRPr>
              </a:p>
            </p:txBody>
          </p:sp>
        </p:grpSp>
        <p:sp>
          <p:nvSpPr>
            <p:cNvPr id="13" name="文本框 12"/>
            <p:cNvSpPr txBox="1"/>
            <p:nvPr/>
          </p:nvSpPr>
          <p:spPr>
            <a:xfrm>
              <a:off x="822289" y="155623"/>
              <a:ext cx="4161925" cy="461665"/>
            </a:xfrm>
            <a:prstGeom prst="rect">
              <a:avLst/>
            </a:prstGeom>
            <a:noFill/>
          </p:spPr>
          <p:txBody>
            <a:bodyPr wrap="square" rtlCol="0">
              <a:spAutoFit/>
            </a:bodyPr>
            <a:lstStyle/>
            <a:p>
              <a:r>
                <a:rPr lang="en-US" altLang="zh-CN" sz="2400" dirty="0">
                  <a:solidFill>
                    <a:schemeClr val="accent5">
                      <a:lumMod val="50000"/>
                    </a:schemeClr>
                  </a:solidFill>
                  <a:latin typeface="Times New Roman" panose="02020603050405020304" pitchFamily="18" charset="0"/>
                  <a:cs typeface="Times New Roman" panose="02020603050405020304" pitchFamily="18" charset="0"/>
                </a:rPr>
                <a:t>Data Wrangling</a:t>
              </a:r>
              <a:endParaRPr lang="zh-CN" altLang="en-US" sz="2400" dirty="0">
                <a:solidFill>
                  <a:schemeClr val="accent5">
                    <a:lumMod val="50000"/>
                  </a:schemeClr>
                </a:solidFill>
                <a:latin typeface="Times New Roman" panose="02020603050405020304" pitchFamily="18" charset="0"/>
                <a:cs typeface="Times New Roman" panose="02020603050405020304" pitchFamily="18" charset="0"/>
              </a:endParaRPr>
            </a:p>
          </p:txBody>
        </p:sp>
      </p:grpSp>
      <p:sp>
        <p:nvSpPr>
          <p:cNvPr id="3" name="Rectangle 2">
            <a:extLst>
              <a:ext uri="{FF2B5EF4-FFF2-40B4-BE49-F238E27FC236}">
                <a16:creationId xmlns:a16="http://schemas.microsoft.com/office/drawing/2014/main" id="{0A1E697C-BCC0-4B4A-9CB5-858225F54D1C}"/>
              </a:ext>
            </a:extLst>
          </p:cNvPr>
          <p:cNvSpPr/>
          <p:nvPr/>
        </p:nvSpPr>
        <p:spPr>
          <a:xfrm>
            <a:off x="746288" y="807878"/>
            <a:ext cx="10699423" cy="1815882"/>
          </a:xfrm>
          <a:prstGeom prst="rect">
            <a:avLst/>
          </a:prstGeom>
        </p:spPr>
        <p:txBody>
          <a:bodyPr wrap="square">
            <a:spAutoFit/>
          </a:bodyPr>
          <a:lstStyle/>
          <a:p>
            <a:r>
              <a:rPr lang="en-US" sz="2800" dirty="0"/>
              <a:t>Data wrangling is the process of transforming and structuring data from one raw form into a desired format with the intent of improving data quality and making it more consumable and useful for analytics or machine learning.</a:t>
            </a:r>
          </a:p>
        </p:txBody>
      </p:sp>
      <p:sp>
        <p:nvSpPr>
          <p:cNvPr id="5" name="Date Placeholder 4">
            <a:extLst>
              <a:ext uri="{FF2B5EF4-FFF2-40B4-BE49-F238E27FC236}">
                <a16:creationId xmlns:a16="http://schemas.microsoft.com/office/drawing/2014/main" id="{30FEA322-A2DB-4CD4-9764-433EBEDFE5B4}"/>
              </a:ext>
            </a:extLst>
          </p:cNvPr>
          <p:cNvSpPr>
            <a:spLocks noGrp="1"/>
          </p:cNvSpPr>
          <p:nvPr>
            <p:ph type="dt" sz="half" idx="10"/>
          </p:nvPr>
        </p:nvSpPr>
        <p:spPr/>
        <p:txBody>
          <a:bodyPr/>
          <a:lstStyle/>
          <a:p>
            <a:fld id="{C4909ECC-6268-4BFE-9E32-6B143B119CFC}" type="datetime1">
              <a:rPr lang="en-US" smtClean="0"/>
              <a:t>8/21/24</a:t>
            </a:fld>
            <a:endParaRPr lang="en-US"/>
          </a:p>
        </p:txBody>
      </p:sp>
      <p:sp>
        <p:nvSpPr>
          <p:cNvPr id="6" name="Slide Number Placeholder 5">
            <a:extLst>
              <a:ext uri="{FF2B5EF4-FFF2-40B4-BE49-F238E27FC236}">
                <a16:creationId xmlns:a16="http://schemas.microsoft.com/office/drawing/2014/main" id="{003EF700-1D7A-497D-99C4-61574E9F684D}"/>
              </a:ext>
            </a:extLst>
          </p:cNvPr>
          <p:cNvSpPr>
            <a:spLocks noGrp="1"/>
          </p:cNvSpPr>
          <p:nvPr>
            <p:ph type="sldNum" sz="quarter" idx="12"/>
          </p:nvPr>
        </p:nvSpPr>
        <p:spPr/>
        <p:txBody>
          <a:bodyPr/>
          <a:lstStyle/>
          <a:p>
            <a:fld id="{04D66074-13DA-4C61-8B58-736C81065B4D}" type="slidenum">
              <a:rPr lang="en-US" smtClean="0"/>
              <a:t>7</a:t>
            </a:fld>
            <a:endParaRPr lang="en-US"/>
          </a:p>
        </p:txBody>
      </p:sp>
      <p:pic>
        <p:nvPicPr>
          <p:cNvPr id="3074" name="Picture 2" descr="Data Wrangling: Definition, Importance, and Benefits | Astera">
            <a:extLst>
              <a:ext uri="{FF2B5EF4-FFF2-40B4-BE49-F238E27FC236}">
                <a16:creationId xmlns:a16="http://schemas.microsoft.com/office/drawing/2014/main" id="{4939FA50-D960-84E4-B724-BEDA44F7CE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62401" y="2406563"/>
            <a:ext cx="4475649" cy="41669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4167519"/>
      </p:ext>
    </p:extLst>
  </p:cSld>
  <p:clrMapOvr>
    <a:masterClrMapping/>
  </p:clrMapOvr>
  <p:transition>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334963" y="117437"/>
            <a:ext cx="5217425" cy="499851"/>
            <a:chOff x="334963" y="117437"/>
            <a:chExt cx="4649251" cy="499851"/>
          </a:xfrm>
        </p:grpSpPr>
        <p:grpSp>
          <p:nvGrpSpPr>
            <p:cNvPr id="10" name="组合 9"/>
            <p:cNvGrpSpPr/>
            <p:nvPr/>
          </p:nvGrpSpPr>
          <p:grpSpPr>
            <a:xfrm>
              <a:off x="334963" y="117437"/>
              <a:ext cx="487692" cy="394102"/>
              <a:chOff x="1689101" y="1962151"/>
              <a:chExt cx="2117725" cy="1711325"/>
            </a:xfrm>
            <a:solidFill>
              <a:srgbClr val="002060"/>
            </a:solidFill>
            <a:scene3d>
              <a:camera prst="orthographicFront"/>
              <a:lightRig rig="flat" dir="t"/>
            </a:scene3d>
          </p:grpSpPr>
          <p:sp>
            <p:nvSpPr>
              <p:cNvPr id="14" name="Freeform 6"/>
              <p:cNvSpPr>
                <a:spLocks/>
              </p:cNvSpPr>
              <p:nvPr/>
            </p:nvSpPr>
            <p:spPr bwMode="auto">
              <a:xfrm>
                <a:off x="2016126" y="2319338"/>
                <a:ext cx="1462088" cy="1354138"/>
              </a:xfrm>
              <a:custGeom>
                <a:avLst/>
                <a:gdLst>
                  <a:gd name="T0" fmla="*/ 158 w 537"/>
                  <a:gd name="T1" fmla="*/ 499 h 499"/>
                  <a:gd name="T2" fmla="*/ 1 w 537"/>
                  <a:gd name="T3" fmla="*/ 499 h 499"/>
                  <a:gd name="T4" fmla="*/ 0 w 537"/>
                  <a:gd name="T5" fmla="*/ 483 h 499"/>
                  <a:gd name="T6" fmla="*/ 0 w 537"/>
                  <a:gd name="T7" fmla="*/ 242 h 499"/>
                  <a:gd name="T8" fmla="*/ 7 w 537"/>
                  <a:gd name="T9" fmla="*/ 225 h 499"/>
                  <a:gd name="T10" fmla="*/ 265 w 537"/>
                  <a:gd name="T11" fmla="*/ 3 h 499"/>
                  <a:gd name="T12" fmla="*/ 270 w 537"/>
                  <a:gd name="T13" fmla="*/ 0 h 499"/>
                  <a:gd name="T14" fmla="*/ 332 w 537"/>
                  <a:gd name="T15" fmla="*/ 56 h 499"/>
                  <a:gd name="T16" fmla="*/ 526 w 537"/>
                  <a:gd name="T17" fmla="*/ 228 h 499"/>
                  <a:gd name="T18" fmla="*/ 537 w 537"/>
                  <a:gd name="T19" fmla="*/ 254 h 499"/>
                  <a:gd name="T20" fmla="*/ 537 w 537"/>
                  <a:gd name="T21" fmla="*/ 475 h 499"/>
                  <a:gd name="T22" fmla="*/ 537 w 537"/>
                  <a:gd name="T23" fmla="*/ 498 h 499"/>
                  <a:gd name="T24" fmla="*/ 381 w 537"/>
                  <a:gd name="T25" fmla="*/ 498 h 499"/>
                  <a:gd name="T26" fmla="*/ 380 w 537"/>
                  <a:gd name="T27" fmla="*/ 483 h 499"/>
                  <a:gd name="T28" fmla="*/ 380 w 537"/>
                  <a:gd name="T29" fmla="*/ 375 h 499"/>
                  <a:gd name="T30" fmla="*/ 274 w 537"/>
                  <a:gd name="T31" fmla="*/ 268 h 499"/>
                  <a:gd name="T32" fmla="*/ 159 w 537"/>
                  <a:gd name="T33" fmla="*/ 363 h 499"/>
                  <a:gd name="T34" fmla="*/ 158 w 537"/>
                  <a:gd name="T35" fmla="*/ 456 h 499"/>
                  <a:gd name="T36" fmla="*/ 158 w 537"/>
                  <a:gd name="T37" fmla="*/ 499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37" h="499">
                    <a:moveTo>
                      <a:pt x="158" y="499"/>
                    </a:moveTo>
                    <a:cubicBezTo>
                      <a:pt x="105" y="499"/>
                      <a:pt x="54" y="499"/>
                      <a:pt x="1" y="499"/>
                    </a:cubicBezTo>
                    <a:cubicBezTo>
                      <a:pt x="1" y="493"/>
                      <a:pt x="0" y="488"/>
                      <a:pt x="0" y="483"/>
                    </a:cubicBezTo>
                    <a:cubicBezTo>
                      <a:pt x="0" y="403"/>
                      <a:pt x="0" y="322"/>
                      <a:pt x="0" y="242"/>
                    </a:cubicBezTo>
                    <a:cubicBezTo>
                      <a:pt x="0" y="236"/>
                      <a:pt x="3" y="229"/>
                      <a:pt x="7" y="225"/>
                    </a:cubicBezTo>
                    <a:cubicBezTo>
                      <a:pt x="93" y="151"/>
                      <a:pt x="179" y="77"/>
                      <a:pt x="265" y="3"/>
                    </a:cubicBezTo>
                    <a:cubicBezTo>
                      <a:pt x="266" y="2"/>
                      <a:pt x="267" y="2"/>
                      <a:pt x="270" y="0"/>
                    </a:cubicBezTo>
                    <a:cubicBezTo>
                      <a:pt x="290" y="19"/>
                      <a:pt x="311" y="37"/>
                      <a:pt x="332" y="56"/>
                    </a:cubicBezTo>
                    <a:cubicBezTo>
                      <a:pt x="397" y="113"/>
                      <a:pt x="461" y="171"/>
                      <a:pt x="526" y="228"/>
                    </a:cubicBezTo>
                    <a:cubicBezTo>
                      <a:pt x="534" y="235"/>
                      <a:pt x="537" y="243"/>
                      <a:pt x="537" y="254"/>
                    </a:cubicBezTo>
                    <a:cubicBezTo>
                      <a:pt x="537" y="327"/>
                      <a:pt x="537" y="401"/>
                      <a:pt x="537" y="475"/>
                    </a:cubicBezTo>
                    <a:cubicBezTo>
                      <a:pt x="537" y="483"/>
                      <a:pt x="537" y="490"/>
                      <a:pt x="537" y="498"/>
                    </a:cubicBezTo>
                    <a:cubicBezTo>
                      <a:pt x="484" y="498"/>
                      <a:pt x="434" y="498"/>
                      <a:pt x="381" y="498"/>
                    </a:cubicBezTo>
                    <a:cubicBezTo>
                      <a:pt x="381" y="493"/>
                      <a:pt x="380" y="488"/>
                      <a:pt x="380" y="483"/>
                    </a:cubicBezTo>
                    <a:cubicBezTo>
                      <a:pt x="380" y="447"/>
                      <a:pt x="381" y="411"/>
                      <a:pt x="380" y="375"/>
                    </a:cubicBezTo>
                    <a:cubicBezTo>
                      <a:pt x="379" y="317"/>
                      <a:pt x="333" y="271"/>
                      <a:pt x="274" y="268"/>
                    </a:cubicBezTo>
                    <a:cubicBezTo>
                      <a:pt x="217" y="265"/>
                      <a:pt x="165" y="306"/>
                      <a:pt x="159" y="363"/>
                    </a:cubicBezTo>
                    <a:cubicBezTo>
                      <a:pt x="156" y="394"/>
                      <a:pt x="158" y="425"/>
                      <a:pt x="158" y="456"/>
                    </a:cubicBezTo>
                    <a:cubicBezTo>
                      <a:pt x="158" y="470"/>
                      <a:pt x="158" y="484"/>
                      <a:pt x="158" y="499"/>
                    </a:cubicBezTo>
                    <a:close/>
                  </a:path>
                </a:pathLst>
              </a:custGeom>
              <a:solidFill>
                <a:schemeClr val="accent1"/>
              </a:solidFill>
              <a:ln>
                <a:noFill/>
              </a:ln>
              <a:sp3d extrusionH="7620000" prstMaterial="matte"/>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Times New Roman" panose="02020603050405020304" pitchFamily="18" charset="0"/>
                  <a:cs typeface="Times New Roman" panose="02020603050405020304" pitchFamily="18" charset="0"/>
                </a:endParaRPr>
              </a:p>
            </p:txBody>
          </p:sp>
          <p:sp>
            <p:nvSpPr>
              <p:cNvPr id="15" name="Freeform 7"/>
              <p:cNvSpPr>
                <a:spLocks/>
              </p:cNvSpPr>
              <p:nvPr/>
            </p:nvSpPr>
            <p:spPr bwMode="auto">
              <a:xfrm>
                <a:off x="1689101" y="1962151"/>
                <a:ext cx="2117725" cy="1057275"/>
              </a:xfrm>
              <a:custGeom>
                <a:avLst/>
                <a:gdLst>
                  <a:gd name="T0" fmla="*/ 389 w 778"/>
                  <a:gd name="T1" fmla="*/ 0 h 390"/>
                  <a:gd name="T2" fmla="*/ 541 w 778"/>
                  <a:gd name="T3" fmla="*/ 133 h 390"/>
                  <a:gd name="T4" fmla="*/ 553 w 778"/>
                  <a:gd name="T5" fmla="*/ 111 h 390"/>
                  <a:gd name="T6" fmla="*/ 577 w 778"/>
                  <a:gd name="T7" fmla="*/ 104 h 390"/>
                  <a:gd name="T8" fmla="*/ 640 w 778"/>
                  <a:gd name="T9" fmla="*/ 107 h 390"/>
                  <a:gd name="T10" fmla="*/ 657 w 778"/>
                  <a:gd name="T11" fmla="*/ 130 h 390"/>
                  <a:gd name="T12" fmla="*/ 658 w 778"/>
                  <a:gd name="T13" fmla="*/ 221 h 390"/>
                  <a:gd name="T14" fmla="*/ 667 w 778"/>
                  <a:gd name="T15" fmla="*/ 243 h 390"/>
                  <a:gd name="T16" fmla="*/ 756 w 778"/>
                  <a:gd name="T17" fmla="*/ 321 h 390"/>
                  <a:gd name="T18" fmla="*/ 764 w 778"/>
                  <a:gd name="T19" fmla="*/ 373 h 390"/>
                  <a:gd name="T20" fmla="*/ 710 w 778"/>
                  <a:gd name="T21" fmla="*/ 374 h 390"/>
                  <a:gd name="T22" fmla="*/ 402 w 778"/>
                  <a:gd name="T23" fmla="*/ 104 h 390"/>
                  <a:gd name="T24" fmla="*/ 376 w 778"/>
                  <a:gd name="T25" fmla="*/ 104 h 390"/>
                  <a:gd name="T26" fmla="*/ 67 w 778"/>
                  <a:gd name="T27" fmla="*/ 374 h 390"/>
                  <a:gd name="T28" fmla="*/ 15 w 778"/>
                  <a:gd name="T29" fmla="*/ 375 h 390"/>
                  <a:gd name="T30" fmla="*/ 21 w 778"/>
                  <a:gd name="T31" fmla="*/ 322 h 390"/>
                  <a:gd name="T32" fmla="*/ 289 w 778"/>
                  <a:gd name="T33" fmla="*/ 87 h 390"/>
                  <a:gd name="T34" fmla="*/ 389 w 778"/>
                  <a:gd name="T35" fmla="*/ 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78" h="390">
                    <a:moveTo>
                      <a:pt x="389" y="0"/>
                    </a:moveTo>
                    <a:cubicBezTo>
                      <a:pt x="441" y="45"/>
                      <a:pt x="491" y="90"/>
                      <a:pt x="541" y="133"/>
                    </a:cubicBezTo>
                    <a:cubicBezTo>
                      <a:pt x="545" y="125"/>
                      <a:pt x="547" y="115"/>
                      <a:pt x="553" y="111"/>
                    </a:cubicBezTo>
                    <a:cubicBezTo>
                      <a:pt x="559" y="106"/>
                      <a:pt x="569" y="104"/>
                      <a:pt x="577" y="104"/>
                    </a:cubicBezTo>
                    <a:cubicBezTo>
                      <a:pt x="598" y="104"/>
                      <a:pt x="619" y="105"/>
                      <a:pt x="640" y="107"/>
                    </a:cubicBezTo>
                    <a:cubicBezTo>
                      <a:pt x="653" y="108"/>
                      <a:pt x="658" y="116"/>
                      <a:pt x="657" y="130"/>
                    </a:cubicBezTo>
                    <a:cubicBezTo>
                      <a:pt x="657" y="160"/>
                      <a:pt x="656" y="191"/>
                      <a:pt x="658" y="221"/>
                    </a:cubicBezTo>
                    <a:cubicBezTo>
                      <a:pt x="658" y="229"/>
                      <a:pt x="662" y="238"/>
                      <a:pt x="667" y="243"/>
                    </a:cubicBezTo>
                    <a:cubicBezTo>
                      <a:pt x="696" y="269"/>
                      <a:pt x="726" y="295"/>
                      <a:pt x="756" y="321"/>
                    </a:cubicBezTo>
                    <a:cubicBezTo>
                      <a:pt x="775" y="337"/>
                      <a:pt x="778" y="357"/>
                      <a:pt x="764" y="373"/>
                    </a:cubicBezTo>
                    <a:cubicBezTo>
                      <a:pt x="751" y="390"/>
                      <a:pt x="729" y="390"/>
                      <a:pt x="710" y="374"/>
                    </a:cubicBezTo>
                    <a:cubicBezTo>
                      <a:pt x="608" y="284"/>
                      <a:pt x="505" y="194"/>
                      <a:pt x="402" y="104"/>
                    </a:cubicBezTo>
                    <a:cubicBezTo>
                      <a:pt x="392" y="95"/>
                      <a:pt x="386" y="94"/>
                      <a:pt x="376" y="104"/>
                    </a:cubicBezTo>
                    <a:cubicBezTo>
                      <a:pt x="273" y="194"/>
                      <a:pt x="170" y="284"/>
                      <a:pt x="67" y="374"/>
                    </a:cubicBezTo>
                    <a:cubicBezTo>
                      <a:pt x="49" y="389"/>
                      <a:pt x="29" y="390"/>
                      <a:pt x="15" y="375"/>
                    </a:cubicBezTo>
                    <a:cubicBezTo>
                      <a:pt x="0" y="359"/>
                      <a:pt x="2" y="338"/>
                      <a:pt x="21" y="322"/>
                    </a:cubicBezTo>
                    <a:cubicBezTo>
                      <a:pt x="110" y="244"/>
                      <a:pt x="200" y="165"/>
                      <a:pt x="289" y="87"/>
                    </a:cubicBezTo>
                    <a:cubicBezTo>
                      <a:pt x="322" y="59"/>
                      <a:pt x="355" y="30"/>
                      <a:pt x="389" y="0"/>
                    </a:cubicBezTo>
                    <a:close/>
                  </a:path>
                </a:pathLst>
              </a:custGeom>
              <a:solidFill>
                <a:schemeClr val="accent1"/>
              </a:solidFill>
              <a:ln>
                <a:noFill/>
              </a:ln>
              <a:sp3d extrusionH="7620000" prstMaterial="matte"/>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Times New Roman" panose="02020603050405020304" pitchFamily="18" charset="0"/>
                  <a:cs typeface="Times New Roman" panose="02020603050405020304" pitchFamily="18" charset="0"/>
                </a:endParaRPr>
              </a:p>
            </p:txBody>
          </p:sp>
        </p:grpSp>
        <p:sp>
          <p:nvSpPr>
            <p:cNvPr id="13" name="文本框 12"/>
            <p:cNvSpPr txBox="1"/>
            <p:nvPr/>
          </p:nvSpPr>
          <p:spPr>
            <a:xfrm>
              <a:off x="822289" y="155623"/>
              <a:ext cx="4161925" cy="461665"/>
            </a:xfrm>
            <a:prstGeom prst="rect">
              <a:avLst/>
            </a:prstGeom>
            <a:noFill/>
          </p:spPr>
          <p:txBody>
            <a:bodyPr wrap="square" rtlCol="0">
              <a:spAutoFit/>
            </a:bodyPr>
            <a:lstStyle/>
            <a:p>
              <a:r>
                <a:rPr lang="en-US" altLang="zh-CN" sz="2400" dirty="0">
                  <a:solidFill>
                    <a:schemeClr val="accent5">
                      <a:lumMod val="50000"/>
                    </a:schemeClr>
                  </a:solidFill>
                  <a:latin typeface="Times New Roman" panose="02020603050405020304" pitchFamily="18" charset="0"/>
                  <a:cs typeface="Times New Roman" panose="02020603050405020304" pitchFamily="18" charset="0"/>
                </a:rPr>
                <a:t>Tokenization</a:t>
              </a:r>
            </a:p>
          </p:txBody>
        </p:sp>
      </p:grpSp>
      <p:sp>
        <p:nvSpPr>
          <p:cNvPr id="2" name="Rectangle 1">
            <a:extLst>
              <a:ext uri="{FF2B5EF4-FFF2-40B4-BE49-F238E27FC236}">
                <a16:creationId xmlns:a16="http://schemas.microsoft.com/office/drawing/2014/main" id="{92B11176-C32A-49EE-AA41-86AA00C349B7}"/>
              </a:ext>
            </a:extLst>
          </p:cNvPr>
          <p:cNvSpPr/>
          <p:nvPr/>
        </p:nvSpPr>
        <p:spPr>
          <a:xfrm>
            <a:off x="1718821" y="1336498"/>
            <a:ext cx="8612956" cy="1384995"/>
          </a:xfrm>
          <a:prstGeom prst="rect">
            <a:avLst/>
          </a:prstGeom>
        </p:spPr>
        <p:txBody>
          <a:bodyPr wrap="square">
            <a:spAutoFit/>
          </a:bodyPr>
          <a:lstStyle/>
          <a:p>
            <a:r>
              <a:rPr lang="en-US" sz="2800" dirty="0"/>
              <a:t>Tokenization is, generally, an early step in the NLP process, a step that </a:t>
            </a:r>
            <a:r>
              <a:rPr lang="en-US" sz="2800" b="1" dirty="0">
                <a:solidFill>
                  <a:srgbClr val="FF0000"/>
                </a:solidFill>
              </a:rPr>
              <a:t>splits</a:t>
            </a:r>
            <a:r>
              <a:rPr lang="en-US" sz="2800" b="1" dirty="0"/>
              <a:t> longer strings of text into smaller pieces or tokens.</a:t>
            </a:r>
          </a:p>
        </p:txBody>
      </p:sp>
      <p:pic>
        <p:nvPicPr>
          <p:cNvPr id="3" name="Picture 2">
            <a:extLst>
              <a:ext uri="{FF2B5EF4-FFF2-40B4-BE49-F238E27FC236}">
                <a16:creationId xmlns:a16="http://schemas.microsoft.com/office/drawing/2014/main" id="{627D4077-4557-492B-9F47-D56B3F788B42}"/>
              </a:ext>
            </a:extLst>
          </p:cNvPr>
          <p:cNvPicPr>
            <a:picLocks noChangeAspect="1"/>
          </p:cNvPicPr>
          <p:nvPr/>
        </p:nvPicPr>
        <p:blipFill>
          <a:blip r:embed="rId2"/>
          <a:stretch>
            <a:fillRect/>
          </a:stretch>
        </p:blipFill>
        <p:spPr>
          <a:xfrm>
            <a:off x="1049615" y="3212772"/>
            <a:ext cx="9734550" cy="1714500"/>
          </a:xfrm>
          <a:prstGeom prst="rect">
            <a:avLst/>
          </a:prstGeom>
        </p:spPr>
      </p:pic>
      <p:sp>
        <p:nvSpPr>
          <p:cNvPr id="4" name="Date Placeholder 3">
            <a:extLst>
              <a:ext uri="{FF2B5EF4-FFF2-40B4-BE49-F238E27FC236}">
                <a16:creationId xmlns:a16="http://schemas.microsoft.com/office/drawing/2014/main" id="{6219E18E-3FC8-4BF3-A913-5CEC97A645B8}"/>
              </a:ext>
            </a:extLst>
          </p:cNvPr>
          <p:cNvSpPr>
            <a:spLocks noGrp="1"/>
          </p:cNvSpPr>
          <p:nvPr>
            <p:ph type="dt" sz="half" idx="10"/>
          </p:nvPr>
        </p:nvSpPr>
        <p:spPr/>
        <p:txBody>
          <a:bodyPr/>
          <a:lstStyle/>
          <a:p>
            <a:fld id="{A1861B5C-84A8-40D1-AC5E-6461915DAF72}" type="datetime1">
              <a:rPr lang="en-US" smtClean="0"/>
              <a:t>8/21/24</a:t>
            </a:fld>
            <a:endParaRPr lang="en-US"/>
          </a:p>
        </p:txBody>
      </p:sp>
      <p:sp>
        <p:nvSpPr>
          <p:cNvPr id="5" name="Slide Number Placeholder 4">
            <a:extLst>
              <a:ext uri="{FF2B5EF4-FFF2-40B4-BE49-F238E27FC236}">
                <a16:creationId xmlns:a16="http://schemas.microsoft.com/office/drawing/2014/main" id="{73B09DAF-A96A-4663-8E20-CB80735F66B5}"/>
              </a:ext>
            </a:extLst>
          </p:cNvPr>
          <p:cNvSpPr>
            <a:spLocks noGrp="1"/>
          </p:cNvSpPr>
          <p:nvPr>
            <p:ph type="sldNum" sz="quarter" idx="12"/>
          </p:nvPr>
        </p:nvSpPr>
        <p:spPr/>
        <p:txBody>
          <a:bodyPr/>
          <a:lstStyle/>
          <a:p>
            <a:fld id="{04D66074-13DA-4C61-8B58-736C81065B4D}" type="slidenum">
              <a:rPr lang="en-US" smtClean="0"/>
              <a:t>8</a:t>
            </a:fld>
            <a:endParaRPr lang="en-US"/>
          </a:p>
        </p:txBody>
      </p:sp>
    </p:spTree>
    <p:extLst>
      <p:ext uri="{BB962C8B-B14F-4D97-AF65-F5344CB8AC3E}">
        <p14:creationId xmlns:p14="http://schemas.microsoft.com/office/powerpoint/2010/main" val="3246393087"/>
      </p:ext>
    </p:extLst>
  </p:cSld>
  <p:clrMapOvr>
    <a:masterClrMapping/>
  </p:clrMapOvr>
  <p:transition>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334963" y="117437"/>
            <a:ext cx="5217425" cy="499851"/>
            <a:chOff x="334963" y="117437"/>
            <a:chExt cx="4649251" cy="499851"/>
          </a:xfrm>
        </p:grpSpPr>
        <p:grpSp>
          <p:nvGrpSpPr>
            <p:cNvPr id="10" name="组合 9"/>
            <p:cNvGrpSpPr/>
            <p:nvPr/>
          </p:nvGrpSpPr>
          <p:grpSpPr>
            <a:xfrm>
              <a:off x="334963" y="117437"/>
              <a:ext cx="487692" cy="394102"/>
              <a:chOff x="1689101" y="1962151"/>
              <a:chExt cx="2117725" cy="1711325"/>
            </a:xfrm>
            <a:solidFill>
              <a:srgbClr val="002060"/>
            </a:solidFill>
            <a:scene3d>
              <a:camera prst="orthographicFront"/>
              <a:lightRig rig="flat" dir="t"/>
            </a:scene3d>
          </p:grpSpPr>
          <p:sp>
            <p:nvSpPr>
              <p:cNvPr id="14" name="Freeform 6"/>
              <p:cNvSpPr>
                <a:spLocks/>
              </p:cNvSpPr>
              <p:nvPr/>
            </p:nvSpPr>
            <p:spPr bwMode="auto">
              <a:xfrm>
                <a:off x="2016126" y="2319338"/>
                <a:ext cx="1462088" cy="1354138"/>
              </a:xfrm>
              <a:custGeom>
                <a:avLst/>
                <a:gdLst>
                  <a:gd name="T0" fmla="*/ 158 w 537"/>
                  <a:gd name="T1" fmla="*/ 499 h 499"/>
                  <a:gd name="T2" fmla="*/ 1 w 537"/>
                  <a:gd name="T3" fmla="*/ 499 h 499"/>
                  <a:gd name="T4" fmla="*/ 0 w 537"/>
                  <a:gd name="T5" fmla="*/ 483 h 499"/>
                  <a:gd name="T6" fmla="*/ 0 w 537"/>
                  <a:gd name="T7" fmla="*/ 242 h 499"/>
                  <a:gd name="T8" fmla="*/ 7 w 537"/>
                  <a:gd name="T9" fmla="*/ 225 h 499"/>
                  <a:gd name="T10" fmla="*/ 265 w 537"/>
                  <a:gd name="T11" fmla="*/ 3 h 499"/>
                  <a:gd name="T12" fmla="*/ 270 w 537"/>
                  <a:gd name="T13" fmla="*/ 0 h 499"/>
                  <a:gd name="T14" fmla="*/ 332 w 537"/>
                  <a:gd name="T15" fmla="*/ 56 h 499"/>
                  <a:gd name="T16" fmla="*/ 526 w 537"/>
                  <a:gd name="T17" fmla="*/ 228 h 499"/>
                  <a:gd name="T18" fmla="*/ 537 w 537"/>
                  <a:gd name="T19" fmla="*/ 254 h 499"/>
                  <a:gd name="T20" fmla="*/ 537 w 537"/>
                  <a:gd name="T21" fmla="*/ 475 h 499"/>
                  <a:gd name="T22" fmla="*/ 537 w 537"/>
                  <a:gd name="T23" fmla="*/ 498 h 499"/>
                  <a:gd name="T24" fmla="*/ 381 w 537"/>
                  <a:gd name="T25" fmla="*/ 498 h 499"/>
                  <a:gd name="T26" fmla="*/ 380 w 537"/>
                  <a:gd name="T27" fmla="*/ 483 h 499"/>
                  <a:gd name="T28" fmla="*/ 380 w 537"/>
                  <a:gd name="T29" fmla="*/ 375 h 499"/>
                  <a:gd name="T30" fmla="*/ 274 w 537"/>
                  <a:gd name="T31" fmla="*/ 268 h 499"/>
                  <a:gd name="T32" fmla="*/ 159 w 537"/>
                  <a:gd name="T33" fmla="*/ 363 h 499"/>
                  <a:gd name="T34" fmla="*/ 158 w 537"/>
                  <a:gd name="T35" fmla="*/ 456 h 499"/>
                  <a:gd name="T36" fmla="*/ 158 w 537"/>
                  <a:gd name="T37" fmla="*/ 499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37" h="499">
                    <a:moveTo>
                      <a:pt x="158" y="499"/>
                    </a:moveTo>
                    <a:cubicBezTo>
                      <a:pt x="105" y="499"/>
                      <a:pt x="54" y="499"/>
                      <a:pt x="1" y="499"/>
                    </a:cubicBezTo>
                    <a:cubicBezTo>
                      <a:pt x="1" y="493"/>
                      <a:pt x="0" y="488"/>
                      <a:pt x="0" y="483"/>
                    </a:cubicBezTo>
                    <a:cubicBezTo>
                      <a:pt x="0" y="403"/>
                      <a:pt x="0" y="322"/>
                      <a:pt x="0" y="242"/>
                    </a:cubicBezTo>
                    <a:cubicBezTo>
                      <a:pt x="0" y="236"/>
                      <a:pt x="3" y="229"/>
                      <a:pt x="7" y="225"/>
                    </a:cubicBezTo>
                    <a:cubicBezTo>
                      <a:pt x="93" y="151"/>
                      <a:pt x="179" y="77"/>
                      <a:pt x="265" y="3"/>
                    </a:cubicBezTo>
                    <a:cubicBezTo>
                      <a:pt x="266" y="2"/>
                      <a:pt x="267" y="2"/>
                      <a:pt x="270" y="0"/>
                    </a:cubicBezTo>
                    <a:cubicBezTo>
                      <a:pt x="290" y="19"/>
                      <a:pt x="311" y="37"/>
                      <a:pt x="332" y="56"/>
                    </a:cubicBezTo>
                    <a:cubicBezTo>
                      <a:pt x="397" y="113"/>
                      <a:pt x="461" y="171"/>
                      <a:pt x="526" y="228"/>
                    </a:cubicBezTo>
                    <a:cubicBezTo>
                      <a:pt x="534" y="235"/>
                      <a:pt x="537" y="243"/>
                      <a:pt x="537" y="254"/>
                    </a:cubicBezTo>
                    <a:cubicBezTo>
                      <a:pt x="537" y="327"/>
                      <a:pt x="537" y="401"/>
                      <a:pt x="537" y="475"/>
                    </a:cubicBezTo>
                    <a:cubicBezTo>
                      <a:pt x="537" y="483"/>
                      <a:pt x="537" y="490"/>
                      <a:pt x="537" y="498"/>
                    </a:cubicBezTo>
                    <a:cubicBezTo>
                      <a:pt x="484" y="498"/>
                      <a:pt x="434" y="498"/>
                      <a:pt x="381" y="498"/>
                    </a:cubicBezTo>
                    <a:cubicBezTo>
                      <a:pt x="381" y="493"/>
                      <a:pt x="380" y="488"/>
                      <a:pt x="380" y="483"/>
                    </a:cubicBezTo>
                    <a:cubicBezTo>
                      <a:pt x="380" y="447"/>
                      <a:pt x="381" y="411"/>
                      <a:pt x="380" y="375"/>
                    </a:cubicBezTo>
                    <a:cubicBezTo>
                      <a:pt x="379" y="317"/>
                      <a:pt x="333" y="271"/>
                      <a:pt x="274" y="268"/>
                    </a:cubicBezTo>
                    <a:cubicBezTo>
                      <a:pt x="217" y="265"/>
                      <a:pt x="165" y="306"/>
                      <a:pt x="159" y="363"/>
                    </a:cubicBezTo>
                    <a:cubicBezTo>
                      <a:pt x="156" y="394"/>
                      <a:pt x="158" y="425"/>
                      <a:pt x="158" y="456"/>
                    </a:cubicBezTo>
                    <a:cubicBezTo>
                      <a:pt x="158" y="470"/>
                      <a:pt x="158" y="484"/>
                      <a:pt x="158" y="499"/>
                    </a:cubicBezTo>
                    <a:close/>
                  </a:path>
                </a:pathLst>
              </a:custGeom>
              <a:solidFill>
                <a:schemeClr val="accent1"/>
              </a:solidFill>
              <a:ln>
                <a:noFill/>
              </a:ln>
              <a:sp3d extrusionH="7620000" prstMaterial="matte"/>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Times New Roman" panose="02020603050405020304" pitchFamily="18" charset="0"/>
                  <a:cs typeface="Times New Roman" panose="02020603050405020304" pitchFamily="18" charset="0"/>
                </a:endParaRPr>
              </a:p>
            </p:txBody>
          </p:sp>
          <p:sp>
            <p:nvSpPr>
              <p:cNvPr id="15" name="Freeform 7"/>
              <p:cNvSpPr>
                <a:spLocks/>
              </p:cNvSpPr>
              <p:nvPr/>
            </p:nvSpPr>
            <p:spPr bwMode="auto">
              <a:xfrm>
                <a:off x="1689101" y="1962151"/>
                <a:ext cx="2117725" cy="1057275"/>
              </a:xfrm>
              <a:custGeom>
                <a:avLst/>
                <a:gdLst>
                  <a:gd name="T0" fmla="*/ 389 w 778"/>
                  <a:gd name="T1" fmla="*/ 0 h 390"/>
                  <a:gd name="T2" fmla="*/ 541 w 778"/>
                  <a:gd name="T3" fmla="*/ 133 h 390"/>
                  <a:gd name="T4" fmla="*/ 553 w 778"/>
                  <a:gd name="T5" fmla="*/ 111 h 390"/>
                  <a:gd name="T6" fmla="*/ 577 w 778"/>
                  <a:gd name="T7" fmla="*/ 104 h 390"/>
                  <a:gd name="T8" fmla="*/ 640 w 778"/>
                  <a:gd name="T9" fmla="*/ 107 h 390"/>
                  <a:gd name="T10" fmla="*/ 657 w 778"/>
                  <a:gd name="T11" fmla="*/ 130 h 390"/>
                  <a:gd name="T12" fmla="*/ 658 w 778"/>
                  <a:gd name="T13" fmla="*/ 221 h 390"/>
                  <a:gd name="T14" fmla="*/ 667 w 778"/>
                  <a:gd name="T15" fmla="*/ 243 h 390"/>
                  <a:gd name="T16" fmla="*/ 756 w 778"/>
                  <a:gd name="T17" fmla="*/ 321 h 390"/>
                  <a:gd name="T18" fmla="*/ 764 w 778"/>
                  <a:gd name="T19" fmla="*/ 373 h 390"/>
                  <a:gd name="T20" fmla="*/ 710 w 778"/>
                  <a:gd name="T21" fmla="*/ 374 h 390"/>
                  <a:gd name="T22" fmla="*/ 402 w 778"/>
                  <a:gd name="T23" fmla="*/ 104 h 390"/>
                  <a:gd name="T24" fmla="*/ 376 w 778"/>
                  <a:gd name="T25" fmla="*/ 104 h 390"/>
                  <a:gd name="T26" fmla="*/ 67 w 778"/>
                  <a:gd name="T27" fmla="*/ 374 h 390"/>
                  <a:gd name="T28" fmla="*/ 15 w 778"/>
                  <a:gd name="T29" fmla="*/ 375 h 390"/>
                  <a:gd name="T30" fmla="*/ 21 w 778"/>
                  <a:gd name="T31" fmla="*/ 322 h 390"/>
                  <a:gd name="T32" fmla="*/ 289 w 778"/>
                  <a:gd name="T33" fmla="*/ 87 h 390"/>
                  <a:gd name="T34" fmla="*/ 389 w 778"/>
                  <a:gd name="T35" fmla="*/ 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78" h="390">
                    <a:moveTo>
                      <a:pt x="389" y="0"/>
                    </a:moveTo>
                    <a:cubicBezTo>
                      <a:pt x="441" y="45"/>
                      <a:pt x="491" y="90"/>
                      <a:pt x="541" y="133"/>
                    </a:cubicBezTo>
                    <a:cubicBezTo>
                      <a:pt x="545" y="125"/>
                      <a:pt x="547" y="115"/>
                      <a:pt x="553" y="111"/>
                    </a:cubicBezTo>
                    <a:cubicBezTo>
                      <a:pt x="559" y="106"/>
                      <a:pt x="569" y="104"/>
                      <a:pt x="577" y="104"/>
                    </a:cubicBezTo>
                    <a:cubicBezTo>
                      <a:pt x="598" y="104"/>
                      <a:pt x="619" y="105"/>
                      <a:pt x="640" y="107"/>
                    </a:cubicBezTo>
                    <a:cubicBezTo>
                      <a:pt x="653" y="108"/>
                      <a:pt x="658" y="116"/>
                      <a:pt x="657" y="130"/>
                    </a:cubicBezTo>
                    <a:cubicBezTo>
                      <a:pt x="657" y="160"/>
                      <a:pt x="656" y="191"/>
                      <a:pt x="658" y="221"/>
                    </a:cubicBezTo>
                    <a:cubicBezTo>
                      <a:pt x="658" y="229"/>
                      <a:pt x="662" y="238"/>
                      <a:pt x="667" y="243"/>
                    </a:cubicBezTo>
                    <a:cubicBezTo>
                      <a:pt x="696" y="269"/>
                      <a:pt x="726" y="295"/>
                      <a:pt x="756" y="321"/>
                    </a:cubicBezTo>
                    <a:cubicBezTo>
                      <a:pt x="775" y="337"/>
                      <a:pt x="778" y="357"/>
                      <a:pt x="764" y="373"/>
                    </a:cubicBezTo>
                    <a:cubicBezTo>
                      <a:pt x="751" y="390"/>
                      <a:pt x="729" y="390"/>
                      <a:pt x="710" y="374"/>
                    </a:cubicBezTo>
                    <a:cubicBezTo>
                      <a:pt x="608" y="284"/>
                      <a:pt x="505" y="194"/>
                      <a:pt x="402" y="104"/>
                    </a:cubicBezTo>
                    <a:cubicBezTo>
                      <a:pt x="392" y="95"/>
                      <a:pt x="386" y="94"/>
                      <a:pt x="376" y="104"/>
                    </a:cubicBezTo>
                    <a:cubicBezTo>
                      <a:pt x="273" y="194"/>
                      <a:pt x="170" y="284"/>
                      <a:pt x="67" y="374"/>
                    </a:cubicBezTo>
                    <a:cubicBezTo>
                      <a:pt x="49" y="389"/>
                      <a:pt x="29" y="390"/>
                      <a:pt x="15" y="375"/>
                    </a:cubicBezTo>
                    <a:cubicBezTo>
                      <a:pt x="0" y="359"/>
                      <a:pt x="2" y="338"/>
                      <a:pt x="21" y="322"/>
                    </a:cubicBezTo>
                    <a:cubicBezTo>
                      <a:pt x="110" y="244"/>
                      <a:pt x="200" y="165"/>
                      <a:pt x="289" y="87"/>
                    </a:cubicBezTo>
                    <a:cubicBezTo>
                      <a:pt x="322" y="59"/>
                      <a:pt x="355" y="30"/>
                      <a:pt x="389" y="0"/>
                    </a:cubicBezTo>
                    <a:close/>
                  </a:path>
                </a:pathLst>
              </a:custGeom>
              <a:solidFill>
                <a:schemeClr val="accent1"/>
              </a:solidFill>
              <a:ln>
                <a:noFill/>
              </a:ln>
              <a:sp3d extrusionH="7620000" prstMaterial="matte"/>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Times New Roman" panose="02020603050405020304" pitchFamily="18" charset="0"/>
                  <a:cs typeface="Times New Roman" panose="02020603050405020304" pitchFamily="18" charset="0"/>
                </a:endParaRPr>
              </a:p>
            </p:txBody>
          </p:sp>
        </p:grpSp>
        <p:sp>
          <p:nvSpPr>
            <p:cNvPr id="13" name="文本框 12"/>
            <p:cNvSpPr txBox="1"/>
            <p:nvPr/>
          </p:nvSpPr>
          <p:spPr>
            <a:xfrm>
              <a:off x="822289" y="155623"/>
              <a:ext cx="4161925" cy="461665"/>
            </a:xfrm>
            <a:prstGeom prst="rect">
              <a:avLst/>
            </a:prstGeom>
            <a:noFill/>
          </p:spPr>
          <p:txBody>
            <a:bodyPr wrap="square" rtlCol="0">
              <a:spAutoFit/>
            </a:bodyPr>
            <a:lstStyle/>
            <a:p>
              <a:r>
                <a:rPr lang="en-US" altLang="zh-CN" sz="2400" dirty="0">
                  <a:solidFill>
                    <a:schemeClr val="accent5">
                      <a:lumMod val="50000"/>
                    </a:schemeClr>
                  </a:solidFill>
                  <a:latin typeface="Times New Roman" panose="02020603050405020304" pitchFamily="18" charset="0"/>
                  <a:cs typeface="Times New Roman" panose="02020603050405020304" pitchFamily="18" charset="0"/>
                </a:rPr>
                <a:t>Normalization</a:t>
              </a:r>
            </a:p>
          </p:txBody>
        </p:sp>
      </p:grpSp>
      <p:pic>
        <p:nvPicPr>
          <p:cNvPr id="2" name="Picture 1">
            <a:extLst>
              <a:ext uri="{FF2B5EF4-FFF2-40B4-BE49-F238E27FC236}">
                <a16:creationId xmlns:a16="http://schemas.microsoft.com/office/drawing/2014/main" id="{E1C6885B-1D1E-4F31-99B3-5C0D0AFA2DE3}"/>
              </a:ext>
            </a:extLst>
          </p:cNvPr>
          <p:cNvPicPr>
            <a:picLocks noChangeAspect="1"/>
          </p:cNvPicPr>
          <p:nvPr/>
        </p:nvPicPr>
        <p:blipFill>
          <a:blip r:embed="rId3"/>
          <a:stretch>
            <a:fillRect/>
          </a:stretch>
        </p:blipFill>
        <p:spPr>
          <a:xfrm>
            <a:off x="3390213" y="3247975"/>
            <a:ext cx="4324350" cy="3114675"/>
          </a:xfrm>
          <a:prstGeom prst="rect">
            <a:avLst/>
          </a:prstGeom>
        </p:spPr>
      </p:pic>
      <p:sp>
        <p:nvSpPr>
          <p:cNvPr id="3" name="Rectangle 2">
            <a:extLst>
              <a:ext uri="{FF2B5EF4-FFF2-40B4-BE49-F238E27FC236}">
                <a16:creationId xmlns:a16="http://schemas.microsoft.com/office/drawing/2014/main" id="{1D370160-6CFE-417C-AA2A-96FB125146F6}"/>
              </a:ext>
            </a:extLst>
          </p:cNvPr>
          <p:cNvSpPr/>
          <p:nvPr/>
        </p:nvSpPr>
        <p:spPr>
          <a:xfrm>
            <a:off x="655084" y="1175722"/>
            <a:ext cx="11052944" cy="1815882"/>
          </a:xfrm>
          <a:prstGeom prst="rect">
            <a:avLst/>
          </a:prstGeom>
        </p:spPr>
        <p:txBody>
          <a:bodyPr wrap="square">
            <a:spAutoFit/>
          </a:bodyPr>
          <a:lstStyle/>
          <a:p>
            <a:r>
              <a:rPr lang="en-US" sz="2800" dirty="0"/>
              <a:t>Normalization generally refers to a series of related tasks meant to put all text on a level playing field: </a:t>
            </a:r>
            <a:r>
              <a:rPr lang="en-US" sz="2800" i="1" dirty="0"/>
              <a:t>converting all text to the same case </a:t>
            </a:r>
            <a:r>
              <a:rPr lang="en-US" sz="2800" dirty="0"/>
              <a:t>(upper or lower), </a:t>
            </a:r>
            <a:r>
              <a:rPr lang="en-US" sz="2800" i="1" dirty="0"/>
              <a:t>removing punctuation</a:t>
            </a:r>
            <a:r>
              <a:rPr lang="en-US" sz="2800" dirty="0"/>
              <a:t>, </a:t>
            </a:r>
            <a:r>
              <a:rPr lang="en-US" sz="2800" i="1" dirty="0"/>
              <a:t>expanding contractions</a:t>
            </a:r>
            <a:r>
              <a:rPr lang="en-US" sz="2800" dirty="0"/>
              <a:t>, </a:t>
            </a:r>
            <a:r>
              <a:rPr lang="en-US" sz="2800" i="1" dirty="0"/>
              <a:t>converting numbers to their word equivalents</a:t>
            </a:r>
            <a:r>
              <a:rPr lang="en-US" sz="2800" dirty="0"/>
              <a:t>, and so on.</a:t>
            </a:r>
          </a:p>
        </p:txBody>
      </p:sp>
      <p:sp>
        <p:nvSpPr>
          <p:cNvPr id="4" name="Date Placeholder 3">
            <a:extLst>
              <a:ext uri="{FF2B5EF4-FFF2-40B4-BE49-F238E27FC236}">
                <a16:creationId xmlns:a16="http://schemas.microsoft.com/office/drawing/2014/main" id="{3831ECEF-E3E3-4C4A-A13D-568C754A98E7}"/>
              </a:ext>
            </a:extLst>
          </p:cNvPr>
          <p:cNvSpPr>
            <a:spLocks noGrp="1"/>
          </p:cNvSpPr>
          <p:nvPr>
            <p:ph type="dt" sz="half" idx="10"/>
          </p:nvPr>
        </p:nvSpPr>
        <p:spPr/>
        <p:txBody>
          <a:bodyPr/>
          <a:lstStyle/>
          <a:p>
            <a:fld id="{B89B187A-1EF0-488B-BCC7-01428EE78E50}" type="datetime1">
              <a:rPr lang="en-US" smtClean="0"/>
              <a:t>8/21/24</a:t>
            </a:fld>
            <a:endParaRPr lang="en-US"/>
          </a:p>
        </p:txBody>
      </p:sp>
      <p:sp>
        <p:nvSpPr>
          <p:cNvPr id="5" name="Slide Number Placeholder 4">
            <a:extLst>
              <a:ext uri="{FF2B5EF4-FFF2-40B4-BE49-F238E27FC236}">
                <a16:creationId xmlns:a16="http://schemas.microsoft.com/office/drawing/2014/main" id="{B8F9E00F-0DBE-4DFF-8EE9-3B6C4F27A5CC}"/>
              </a:ext>
            </a:extLst>
          </p:cNvPr>
          <p:cNvSpPr>
            <a:spLocks noGrp="1"/>
          </p:cNvSpPr>
          <p:nvPr>
            <p:ph type="sldNum" sz="quarter" idx="12"/>
          </p:nvPr>
        </p:nvSpPr>
        <p:spPr/>
        <p:txBody>
          <a:bodyPr/>
          <a:lstStyle/>
          <a:p>
            <a:fld id="{04D66074-13DA-4C61-8B58-736C81065B4D}" type="slidenum">
              <a:rPr lang="en-US" smtClean="0"/>
              <a:t>9</a:t>
            </a:fld>
            <a:endParaRPr lang="en-US"/>
          </a:p>
        </p:txBody>
      </p:sp>
    </p:spTree>
    <p:extLst>
      <p:ext uri="{BB962C8B-B14F-4D97-AF65-F5344CB8AC3E}">
        <p14:creationId xmlns:p14="http://schemas.microsoft.com/office/powerpoint/2010/main" val="138356030"/>
      </p:ext>
    </p:extLst>
  </p:cSld>
  <p:clrMapOvr>
    <a:masterClrMapping/>
  </p:clrMapOvr>
  <p:transition>
    <p:push dir="u"/>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667</TotalTime>
  <Words>2350</Words>
  <Application>Microsoft Macintosh PowerPoint</Application>
  <PresentationFormat>Widescreen</PresentationFormat>
  <Paragraphs>245</Paragraphs>
  <Slides>37</Slides>
  <Notes>11</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37</vt:i4>
      </vt:variant>
    </vt:vector>
  </HeadingPairs>
  <TitlesOfParts>
    <vt:vector size="53" baseType="lpstr">
      <vt:lpstr>Google Sans</vt:lpstr>
      <vt:lpstr>Inter</vt:lpstr>
      <vt:lpstr>微软雅黑</vt:lpstr>
      <vt:lpstr>Source Sans 3</vt:lpstr>
      <vt:lpstr>source-serif-pro</vt:lpstr>
      <vt:lpstr>Arial</vt:lpstr>
      <vt:lpstr>Calibri</vt:lpstr>
      <vt:lpstr>Calibri Light</vt:lpstr>
      <vt:lpstr>Lato</vt:lpstr>
      <vt:lpstr>Nunito</vt:lpstr>
      <vt:lpstr>Raleway</vt:lpstr>
      <vt:lpstr>Roboto</vt:lpstr>
      <vt:lpstr>Source Sans Pro</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hua hai</dc:creator>
  <cp:lastModifiedBy>Chen, Haihua</cp:lastModifiedBy>
  <cp:revision>40</cp:revision>
  <dcterms:created xsi:type="dcterms:W3CDTF">2020-01-08T04:26:17Z</dcterms:created>
  <dcterms:modified xsi:type="dcterms:W3CDTF">2024-08-21T21:52:17Z</dcterms:modified>
</cp:coreProperties>
</file>